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s/slide3.xml" ContentType="application/vnd.openxmlformats-officedocument.presentationml.slide+xml"/>
  <Override PartName="/ppt/slideLayouts/slideLayout9.xml" ContentType="application/vnd.openxmlformats-officedocument.presentationml.slideLayout+xml"/>
  <Override PartName="/ppt/slides/slide4.xml" ContentType="application/vnd.openxmlformats-officedocument.presentationml.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docProps/core.xml" ContentType="application/vnd.openxmlformats-package.core-propertie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836" r:id="rId1"/>
  </p:sldMasterIdLst>
  <p:notesMasterIdLst>
    <p:notesMasterId r:id="rId7"/>
  </p:notesMasterIdLst>
  <p:sldIdLst>
    <p:sldId id="256" r:id="rId2"/>
    <p:sldId id="257" r:id="rId3"/>
    <p:sldId id="258" r:id="rId4"/>
    <p:sldId id="259" r:id="rId5"/>
    <p:sldId id="261"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snapVertSplitter="1">
    <p:restoredLeft sz="15620"/>
    <p:restoredTop sz="68367" autoAdjust="0"/>
  </p:normalViewPr>
  <p:slideViewPr>
    <p:cSldViewPr snapToObjects="1">
      <p:cViewPr varScale="1">
        <p:scale>
          <a:sx n="64" d="100"/>
          <a:sy n="64" d="100"/>
        </p:scale>
        <p:origin x="-1520"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interSettings" Target="printerSettings/printerSettings1.bin"/><Relationship Id="rId4" Type="http://schemas.openxmlformats.org/officeDocument/2006/relationships/slide" Target="slides/slide3.xml"/><Relationship Id="rId10" Type="http://schemas.openxmlformats.org/officeDocument/2006/relationships/viewProps" Target="viewProps.xml"/><Relationship Id="rId5" Type="http://schemas.openxmlformats.org/officeDocument/2006/relationships/slide" Target="slides/slide4.xml"/><Relationship Id="rId7" Type="http://schemas.openxmlformats.org/officeDocument/2006/relationships/notesMaster" Target="notesMasters/notesMaster1.xml"/><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9" Type="http://schemas.openxmlformats.org/officeDocument/2006/relationships/presProps" Target="presProps.xml"/><Relationship Id="rId3" Type="http://schemas.openxmlformats.org/officeDocument/2006/relationships/slide" Target="slides/slide2.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060260-5404-4F4C-85ED-847209222C03}" type="datetimeFigureOut">
              <a:rPr lang="en-US" smtClean="0"/>
              <a:t>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0AB98E-FAC6-9145-874E-16361C788C0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Good</a:t>
            </a:r>
            <a:r>
              <a:rPr lang="en-US" sz="1200" kern="1200" baseline="0" dirty="0" smtClean="0">
                <a:solidFill>
                  <a:schemeClr val="tx1"/>
                </a:solidFill>
                <a:latin typeface="+mn-lt"/>
                <a:ea typeface="+mn-ea"/>
                <a:cs typeface="+mn-cs"/>
              </a:rPr>
              <a:t> morning, everyone. Today I would like to share my TA experience in conducting experiments in the course principles of economics. Doing experiments is a way to apply experiential learning. Experiential learning is a teaching theory that is widely applied in the U.S universities, because people think a</a:t>
            </a:r>
            <a:r>
              <a:rPr lang="en-US" sz="1200" kern="1200" dirty="0" smtClean="0">
                <a:solidFill>
                  <a:schemeClr val="tx1"/>
                </a:solidFill>
                <a:latin typeface="+mn-lt"/>
                <a:ea typeface="+mn-ea"/>
                <a:cs typeface="+mn-cs"/>
              </a:rPr>
              <a:t>n important part of students learning, and preparation for their future careers, is to work on real-world problems and apply what they learn in the classroom. </a:t>
            </a:r>
            <a:r>
              <a:rPr lang="en-US" sz="1200" kern="1200" baseline="0" dirty="0" smtClean="0">
                <a:solidFill>
                  <a:schemeClr val="tx1"/>
                </a:solidFill>
                <a:latin typeface="+mn-lt"/>
                <a:ea typeface="+mn-ea"/>
                <a:cs typeface="+mn-cs"/>
              </a:rPr>
              <a:t>Kolb gave a wildly accepted definition of it. He defined that …; </a:t>
            </a:r>
            <a:r>
              <a:rPr lang="en-US" sz="1200" kern="1200" baseline="0" dirty="0" smtClean="0">
                <a:solidFill>
                  <a:schemeClr val="tx1"/>
                </a:solidFill>
                <a:latin typeface="+mn-lt"/>
                <a:ea typeface="+mn-ea"/>
                <a:cs typeface="+mn-cs"/>
              </a:rPr>
              <a:t>No matter how it is defined theoretically, it means learning by doing. </a:t>
            </a:r>
            <a:r>
              <a:rPr lang="en-US" sz="1200" kern="1200" baseline="0" dirty="0" smtClean="0">
                <a:solidFill>
                  <a:schemeClr val="tx1"/>
                </a:solidFill>
                <a:latin typeface="+mn-lt"/>
                <a:ea typeface="+mn-ea"/>
                <a:cs typeface="+mn-cs"/>
              </a:rPr>
              <a:t>The process contains four stages.. The most important question for us is How to apply it in teaching? We are already very familiar with the case study in MBA courses, trading stocks or derivatives in finance courses. Here, I introduce a different way, conducting experiments in theoretical economics courses.</a:t>
            </a:r>
            <a:endParaRPr lang="en-US" dirty="0"/>
          </a:p>
        </p:txBody>
      </p:sp>
      <p:sp>
        <p:nvSpPr>
          <p:cNvPr id="4" name="Slide Number Placeholder 3"/>
          <p:cNvSpPr>
            <a:spLocks noGrp="1"/>
          </p:cNvSpPr>
          <p:nvPr>
            <p:ph type="sldNum" sz="quarter" idx="10"/>
          </p:nvPr>
        </p:nvSpPr>
        <p:spPr/>
        <p:txBody>
          <a:bodyPr/>
          <a:lstStyle/>
          <a:p>
            <a:fld id="{F50AB98E-FAC6-9145-874E-16361C788C08}"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dirty="0" smtClean="0">
                <a:solidFill>
                  <a:schemeClr val="tx1"/>
                </a:solidFill>
                <a:latin typeface="+mn-lt"/>
                <a:ea typeface="+mn-ea"/>
                <a:cs typeface="+mn-cs"/>
              </a:rPr>
              <a:t>At</a:t>
            </a:r>
            <a:r>
              <a:rPr lang="en-US" sz="1200" kern="1200" baseline="0" dirty="0" smtClean="0">
                <a:solidFill>
                  <a:schemeClr val="tx1"/>
                </a:solidFill>
                <a:latin typeface="+mn-lt"/>
                <a:ea typeface="+mn-ea"/>
                <a:cs typeface="+mn-cs"/>
              </a:rPr>
              <a:t> Clark, where </a:t>
            </a:r>
            <a:r>
              <a:rPr lang="en-US" sz="1200" kern="1200" baseline="0" dirty="0" smtClean="0">
                <a:solidFill>
                  <a:schemeClr val="tx1"/>
                </a:solidFill>
                <a:latin typeface="+mn-lt"/>
                <a:ea typeface="+mn-ea"/>
                <a:cs typeface="+mn-cs"/>
              </a:rPr>
              <a:t>I</a:t>
            </a:r>
            <a:r>
              <a:rPr lang="en-US" sz="1200" kern="1200" baseline="0" dirty="0" smtClean="0">
                <a:solidFill>
                  <a:schemeClr val="tx1"/>
                </a:solidFill>
                <a:latin typeface="+mn-lt"/>
                <a:ea typeface="+mn-ea"/>
                <a:cs typeface="+mn-cs"/>
              </a:rPr>
              <a:t> graduated from, the instructor usually organize two or three experiments in the course principles of economic. </a:t>
            </a:r>
            <a:r>
              <a:rPr lang="en-US" sz="1200" kern="1200" baseline="0" dirty="0" smtClean="0">
                <a:solidFill>
                  <a:schemeClr val="tx1"/>
                </a:solidFill>
                <a:latin typeface="+mn-lt"/>
                <a:ea typeface="+mn-ea"/>
                <a:cs typeface="+mn-cs"/>
              </a:rPr>
              <a:t>A</a:t>
            </a:r>
            <a:r>
              <a:rPr lang="en-US" sz="1200" kern="1200" baseline="0" dirty="0" err="1" smtClean="0">
                <a:solidFill>
                  <a:schemeClr val="tx1"/>
                </a:solidFill>
                <a:latin typeface="+mn-lt"/>
                <a:ea typeface="+mn-ea"/>
                <a:cs typeface="+mn-cs"/>
              </a:rPr>
              <a:t>ll</a:t>
            </a:r>
            <a:r>
              <a:rPr lang="en-US" sz="1200" kern="1200" baseline="0" dirty="0" smtClean="0">
                <a:solidFill>
                  <a:schemeClr val="tx1"/>
                </a:solidFill>
                <a:latin typeface="+mn-lt"/>
                <a:ea typeface="+mn-ea"/>
                <a:cs typeface="+mn-cs"/>
              </a:rPr>
              <a:t> the experiments follow the same basic structure. Students need three weeks to finish all the assignments. </a:t>
            </a:r>
            <a:r>
              <a:rPr lang="en-US" sz="1200" kern="1200" baseline="0" dirty="0" smtClean="0">
                <a:solidFill>
                  <a:schemeClr val="tx1"/>
                </a:solidFill>
                <a:latin typeface="+mn-lt"/>
                <a:ea typeface="+mn-ea"/>
                <a:cs typeface="+mn-cs"/>
              </a:rPr>
              <a:t>I will explain each component in more details through an experiment about market equilibrium. </a:t>
            </a:r>
            <a:r>
              <a:rPr lang="en-US" sz="1200" kern="1200" baseline="0" dirty="0" smtClean="0">
                <a:solidFill>
                  <a:schemeClr val="tx1"/>
                </a:solidFill>
                <a:latin typeface="+mn-lt"/>
                <a:ea typeface="+mn-ea"/>
                <a:cs typeface="+mn-cs"/>
              </a:rPr>
              <a:t>W</a:t>
            </a:r>
            <a:r>
              <a:rPr lang="en-US" sz="1200" kern="1200" baseline="0" dirty="0" smtClean="0">
                <a:solidFill>
                  <a:schemeClr val="tx1"/>
                </a:solidFill>
                <a:latin typeface="+mn-lt"/>
                <a:ea typeface="+mn-ea"/>
                <a:cs typeface="+mn-cs"/>
              </a:rPr>
              <a:t>eek 1 is warm up, we hand out introduction to let students be familiar with the background and what they need to do in the experiment. In addition, students need to submit their answers of the questions to complement the experiment. Week 2, doing the experiment in the class. The Instructor organize the experiment by following the steps listed in “how to” and students participate the activities and turn in </a:t>
            </a:r>
            <a:r>
              <a:rPr lang="en-US" sz="1200" kern="1200" baseline="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In the introduction, we briefly introduce the experiment. we replicate an open outcry market, so students are divided into buyers and sellers and trade contracts of purchase or sales. Students </a:t>
            </a:r>
            <a:r>
              <a:rPr lang="en-US" sz="1200" kern="1200" baseline="0" dirty="0" smtClean="0">
                <a:solidFill>
                  <a:schemeClr val="tx1"/>
                </a:solidFill>
                <a:latin typeface="+mn-lt"/>
                <a:ea typeface="+mn-ea"/>
                <a:cs typeface="+mn-cs"/>
              </a:rPr>
              <a:t>will be given an </a:t>
            </a:r>
            <a:r>
              <a:rPr lang="en-US" sz="1200" b="1" kern="1200" baseline="0" dirty="0" smtClean="0">
                <a:solidFill>
                  <a:schemeClr val="tx1"/>
                </a:solidFill>
                <a:latin typeface="+mn-lt"/>
                <a:ea typeface="+mn-ea"/>
                <a:cs typeface="+mn-cs"/>
              </a:rPr>
              <a:t>information sheet that indicates whether being a buyer or seller.  </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For buyers, the information sheet will show the Buyer Value. For sellers, the information sheet will show the Seller Cost</a:t>
            </a:r>
            <a:r>
              <a:rPr lang="en-US" sz="1200" b="1" kern="1200" baseline="0" smtClean="0">
                <a:solidFill>
                  <a:schemeClr val="tx1"/>
                </a:solidFill>
                <a:latin typeface="+mn-lt"/>
                <a:ea typeface="+mn-ea"/>
                <a:cs typeface="+mn-cs"/>
              </a:rPr>
              <a:t>. </a:t>
            </a:r>
          </a:p>
          <a:p>
            <a:r>
              <a:rPr lang="en-US" sz="1200" kern="1200" baseline="0" dirty="0" smtClean="0">
                <a:solidFill>
                  <a:schemeClr val="tx1"/>
                </a:solidFill>
                <a:latin typeface="+mn-lt"/>
                <a:ea typeface="+mn-ea"/>
                <a:cs typeface="+mn-cs"/>
              </a:rPr>
              <a:t>When the bell sounds, you will be able to start trading. That means finding someone else who first of all who is willing to trade. If you are designated as a seller, you need </a:t>
            </a:r>
            <a:endParaRPr lang="zh-CN" alt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50AB98E-FAC6-9145-874E-16361C788C08}"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50AB98E-FAC6-9145-874E-16361C788C08}" type="slidenum">
              <a:rPr lang="en-US" smtClean="0"/>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3AEA19B3-BC6D-4E56-93BC-B9B0EF1523FC}" type="datetime1">
              <a:rPr lang="en-US" smtClean="0"/>
              <a:pPr/>
              <a:t>6/3/2007</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1AD90BA-A4A1-41C2-9DD3-1F9AED156E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A65BEE-9116-314F-8E46-21FA8E4605C3}" type="datetimeFigureOut">
              <a:rPr lang="en-US" smtClean="0"/>
              <a:t>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9BF553-4130-9A4B-B1E9-E14A89138F7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A65BEE-9116-314F-8E46-21FA8E4605C3}" type="datetimeFigureOut">
              <a:rPr lang="en-US" smtClean="0"/>
              <a:t>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9BF553-4130-9A4B-B1E9-E14A89138F7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A65BEE-9116-314F-8E46-21FA8E4605C3}" type="datetimeFigureOut">
              <a:rPr lang="en-US" smtClean="0"/>
              <a:t>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9BF553-4130-9A4B-B1E9-E14A89138F7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D8301A2-9537-4F11-903A-9D7FEDBB449A}" type="datetime1">
              <a:rPr lang="en-US" smtClean="0"/>
              <a:pPr/>
              <a:t>6/3/2007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02B71-8991-4516-A01E-F1A9ACD28BD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0A65BEE-9116-314F-8E46-21FA8E4605C3}" type="datetimeFigureOut">
              <a:rPr lang="en-US" smtClean="0"/>
              <a:t>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9BF553-4130-9A4B-B1E9-E14A89138F7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D0A65BEE-9116-314F-8E46-21FA8E4605C3}" type="datetimeFigureOut">
              <a:rPr lang="en-US" smtClean="0"/>
              <a:t>9/20/14</a:t>
            </a:fld>
            <a:endParaRPr lang="en-US"/>
          </a:p>
        </p:txBody>
      </p:sp>
      <p:sp>
        <p:nvSpPr>
          <p:cNvPr id="27" name="Slide Number Placeholder 26"/>
          <p:cNvSpPr>
            <a:spLocks noGrp="1"/>
          </p:cNvSpPr>
          <p:nvPr>
            <p:ph type="sldNum" sz="quarter" idx="11"/>
          </p:nvPr>
        </p:nvSpPr>
        <p:spPr/>
        <p:txBody>
          <a:bodyPr rtlCol="0"/>
          <a:lstStyle/>
          <a:p>
            <a:fld id="{F09BF553-4130-9A4B-B1E9-E14A89138F76}"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D0A65BEE-9116-314F-8E46-21FA8E4605C3}" type="datetimeFigureOut">
              <a:rPr lang="en-US" smtClean="0"/>
              <a:t>9/20/14</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F09BF553-4130-9A4B-B1E9-E14A89138F7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A65BEE-9116-314F-8E46-21FA8E4605C3}" type="datetimeFigureOut">
              <a:rPr lang="en-US" smtClean="0"/>
              <a:t>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9BF553-4130-9A4B-B1E9-E14A89138F7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0A65BEE-9116-314F-8E46-21FA8E4605C3}" type="datetimeFigureOut">
              <a:rPr lang="en-US" smtClean="0"/>
              <a:t>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9BF553-4130-9A4B-B1E9-E14A89138F7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0A65BEE-9116-314F-8E46-21FA8E4605C3}" type="datetimeFigureOut">
              <a:rPr lang="en-US" smtClean="0"/>
              <a:t>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9BF553-4130-9A4B-B1E9-E14A89138F7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0A65BEE-9116-314F-8E46-21FA8E4605C3}" type="datetimeFigureOut">
              <a:rPr lang="en-US" smtClean="0"/>
              <a:t>9/20/14</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09BF553-4130-9A4B-B1E9-E14A89138F7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4" Type="http://schemas.openxmlformats.org/officeDocument/2006/relationships/hyperlink" Target="Exp1Howto.pdf" TargetMode="External"/><Relationship Id="rId5" Type="http://schemas.openxmlformats.org/officeDocument/2006/relationships/hyperlink" Target="Exp1contract.pdf" TargetMode="External"/><Relationship Id="rId7" Type="http://schemas.openxmlformats.org/officeDocument/2006/relationships/hyperlink" Target="Exp1Worksheet.pdf"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Exp1Warmup.pdf" TargetMode="External"/><Relationship Id="rId6" Type="http://schemas.openxmlformats.org/officeDocument/2006/relationships/hyperlink" Target="Exp1PersonalInfo.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Calibri"/>
                <a:cs typeface="Calibri"/>
              </a:rPr>
              <a:t>E</a:t>
            </a:r>
            <a:r>
              <a:rPr lang="en-US" altLang="zh-CN" b="1" dirty="0" smtClean="0">
                <a:latin typeface="Calibri"/>
                <a:cs typeface="Calibri"/>
              </a:rPr>
              <a:t>xperiential Learning</a:t>
            </a:r>
            <a:endParaRPr lang="en-US" b="1" dirty="0">
              <a:latin typeface="Calibri"/>
              <a:cs typeface="Calibri"/>
            </a:endParaRPr>
          </a:p>
        </p:txBody>
      </p:sp>
      <p:sp>
        <p:nvSpPr>
          <p:cNvPr id="3" name="Subtitle 2"/>
          <p:cNvSpPr>
            <a:spLocks noGrp="1"/>
          </p:cNvSpPr>
          <p:nvPr>
            <p:ph type="subTitle" idx="1"/>
          </p:nvPr>
        </p:nvSpPr>
        <p:spPr/>
        <p:txBody>
          <a:bodyPr>
            <a:normAutofit fontScale="92500" lnSpcReduction="10000"/>
          </a:bodyPr>
          <a:lstStyle/>
          <a:p>
            <a:r>
              <a:rPr lang="en-US" dirty="0" smtClean="0"/>
              <a:t>Luchao Zhang</a:t>
            </a:r>
          </a:p>
          <a:p>
            <a:r>
              <a:rPr lang="en-US" dirty="0" smtClean="0"/>
              <a:t>School of International Economics</a:t>
            </a:r>
          </a:p>
          <a:p>
            <a:r>
              <a:rPr lang="en-US" dirty="0" smtClean="0"/>
              <a:t>China Foreign Affairs University</a:t>
            </a:r>
          </a:p>
          <a:p>
            <a:endParaRPr lang="en-US" dirty="0" smtClean="0"/>
          </a:p>
          <a:p>
            <a:r>
              <a:rPr lang="en-US" dirty="0" smtClean="0"/>
              <a:t>2014 Fall</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b="1" dirty="0" smtClean="0">
                <a:latin typeface="Calibri"/>
                <a:cs typeface="Calibri"/>
              </a:rPr>
              <a:t>What Is Experiential Learning?</a:t>
            </a:r>
            <a:endParaRPr lang="en-US" b="1" dirty="0">
              <a:latin typeface="Calibri"/>
              <a:cs typeface="Calibri"/>
            </a:endParaRPr>
          </a:p>
        </p:txBody>
      </p:sp>
      <p:sp>
        <p:nvSpPr>
          <p:cNvPr id="3" name="Content Placeholder 2"/>
          <p:cNvSpPr>
            <a:spLocks noGrp="1"/>
          </p:cNvSpPr>
          <p:nvPr>
            <p:ph idx="1"/>
          </p:nvPr>
        </p:nvSpPr>
        <p:spPr/>
        <p:txBody>
          <a:bodyPr>
            <a:normAutofit/>
          </a:bodyPr>
          <a:lstStyle/>
          <a:p>
            <a:r>
              <a:rPr lang="en-US" dirty="0" smtClean="0">
                <a:latin typeface="Calibri"/>
                <a:cs typeface="Calibri"/>
              </a:rPr>
              <a:t>Kolb (1984): Learning is the process whereby knowledge is created through the transformation of experience.</a:t>
            </a:r>
          </a:p>
          <a:p>
            <a:pPr lvl="1"/>
            <a:r>
              <a:rPr lang="en-US" dirty="0" smtClean="0">
                <a:latin typeface="Calibri"/>
                <a:cs typeface="Calibri"/>
              </a:rPr>
              <a:t>Concrete</a:t>
            </a:r>
            <a:r>
              <a:rPr lang="en-US" dirty="0" smtClean="0">
                <a:latin typeface="Calibri"/>
                <a:cs typeface="Calibri"/>
              </a:rPr>
              <a:t> experience (“Do”)</a:t>
            </a:r>
          </a:p>
          <a:p>
            <a:pPr lvl="1"/>
            <a:r>
              <a:rPr lang="en-US" dirty="0" smtClean="0">
                <a:latin typeface="Calibri"/>
                <a:cs typeface="Calibri"/>
              </a:rPr>
              <a:t>Reflective observation (“Observe”)</a:t>
            </a:r>
          </a:p>
          <a:p>
            <a:pPr lvl="1"/>
            <a:r>
              <a:rPr lang="en-US" dirty="0" smtClean="0">
                <a:latin typeface="Calibri"/>
                <a:cs typeface="Calibri"/>
              </a:rPr>
              <a:t>Abstract conceptualization (“Think”)</a:t>
            </a:r>
          </a:p>
          <a:p>
            <a:pPr lvl="1"/>
            <a:r>
              <a:rPr lang="en-US" dirty="0" smtClean="0">
                <a:latin typeface="Calibri"/>
                <a:cs typeface="Calibri"/>
              </a:rPr>
              <a:t>Testing in new situations (“Plan”)</a:t>
            </a:r>
          </a:p>
          <a:p>
            <a:endParaRPr lang="en-US" dirty="0" smtClean="0">
              <a:latin typeface="Calibri"/>
              <a:cs typeface="Calibri"/>
            </a:endParaRPr>
          </a:p>
          <a:p>
            <a:r>
              <a:rPr lang="en-US" dirty="0" smtClean="0">
                <a:latin typeface="Calibri"/>
                <a:cs typeface="Calibri"/>
              </a:rPr>
              <a:t>Various ways to apply this theory in teaching.</a:t>
            </a:r>
            <a:endParaRPr lang="en-US" dirty="0">
              <a:latin typeface="Calibri"/>
              <a:cs typeface="Calibri"/>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fontScale="90000"/>
          </a:bodyPr>
          <a:lstStyle/>
          <a:p>
            <a:r>
              <a:rPr lang="en-US" b="1" dirty="0" smtClean="0">
                <a:latin typeface="Calibri"/>
                <a:cs typeface="Calibri"/>
              </a:rPr>
              <a:t>Experiments in Principles of Economics:</a:t>
            </a:r>
            <a:endParaRPr lang="en-US" b="1" dirty="0">
              <a:latin typeface="Calibri"/>
              <a:cs typeface="Calibri"/>
            </a:endParaRPr>
          </a:p>
        </p:txBody>
      </p:sp>
      <p:sp>
        <p:nvSpPr>
          <p:cNvPr id="3" name="Content Placeholder 2"/>
          <p:cNvSpPr>
            <a:spLocks noGrp="1"/>
          </p:cNvSpPr>
          <p:nvPr>
            <p:ph idx="1"/>
          </p:nvPr>
        </p:nvSpPr>
        <p:spPr>
          <a:xfrm>
            <a:off x="457200" y="1905000"/>
            <a:ext cx="8229600" cy="4669536"/>
          </a:xfrm>
        </p:spPr>
        <p:txBody>
          <a:bodyPr>
            <a:normAutofit fontScale="92500" lnSpcReduction="20000"/>
          </a:bodyPr>
          <a:lstStyle/>
          <a:p>
            <a:r>
              <a:rPr lang="en-US" dirty="0" smtClean="0">
                <a:latin typeface="Calibri"/>
                <a:cs typeface="Calibri"/>
              </a:rPr>
              <a:t>Week 1: Warm-up (homework)</a:t>
            </a:r>
          </a:p>
          <a:p>
            <a:pPr lvl="1"/>
            <a:r>
              <a:rPr lang="en-US" dirty="0" smtClean="0">
                <a:latin typeface="Calibri"/>
                <a:cs typeface="Calibri"/>
              </a:rPr>
              <a:t>Instructor: hand out </a:t>
            </a:r>
            <a:r>
              <a:rPr lang="en-US" dirty="0" smtClean="0">
                <a:latin typeface="Calibri"/>
                <a:cs typeface="Calibri"/>
                <a:hlinkClick r:id="rId3" action="ppaction://hlinkfile"/>
              </a:rPr>
              <a:t>introduction</a:t>
            </a:r>
            <a:r>
              <a:rPr lang="en-US" dirty="0" smtClean="0">
                <a:latin typeface="Calibri"/>
                <a:cs typeface="Calibri"/>
              </a:rPr>
              <a:t>: background, basic skills, simple questions</a:t>
            </a:r>
          </a:p>
          <a:p>
            <a:pPr lvl="1"/>
            <a:r>
              <a:rPr lang="en-US" altLang="zh-CN" sz="2588" dirty="0" smtClean="0">
                <a:latin typeface="Calibri"/>
                <a:cs typeface="Calibri"/>
              </a:rPr>
              <a:t>Students: be </a:t>
            </a:r>
            <a:r>
              <a:rPr lang="en-US" altLang="zh-CN" dirty="0" smtClean="0">
                <a:latin typeface="Calibri"/>
                <a:cs typeface="Calibri"/>
              </a:rPr>
              <a:t>familiar with the experiment and finish the simple questions before the experiment</a:t>
            </a:r>
            <a:endParaRPr lang="zh-CN" altLang="en-US" dirty="0" smtClean="0">
              <a:latin typeface="Calibri"/>
              <a:cs typeface="Calibri"/>
            </a:endParaRPr>
          </a:p>
          <a:p>
            <a:pPr>
              <a:buNone/>
            </a:pPr>
            <a:endParaRPr lang="en-US" dirty="0" smtClean="0">
              <a:latin typeface="Calibri"/>
              <a:cs typeface="Calibri"/>
            </a:endParaRPr>
          </a:p>
          <a:p>
            <a:r>
              <a:rPr lang="en-US" dirty="0" smtClean="0">
                <a:latin typeface="Calibri"/>
                <a:cs typeface="Calibri"/>
              </a:rPr>
              <a:t>Week 2: Conducting Experiments (class activities)</a:t>
            </a:r>
          </a:p>
          <a:p>
            <a:pPr lvl="1"/>
            <a:r>
              <a:rPr lang="en-US" dirty="0" smtClean="0">
                <a:latin typeface="Calibri"/>
                <a:cs typeface="Calibri"/>
              </a:rPr>
              <a:t>I</a:t>
            </a:r>
            <a:r>
              <a:rPr lang="en-US" dirty="0" smtClean="0">
                <a:latin typeface="Calibri"/>
                <a:cs typeface="Calibri"/>
              </a:rPr>
              <a:t>nstructor: organize the experiment by following </a:t>
            </a:r>
            <a:r>
              <a:rPr lang="en-US" dirty="0" smtClean="0">
                <a:latin typeface="Calibri"/>
                <a:cs typeface="Calibri"/>
                <a:hlinkClick r:id="rId4" action="ppaction://hlinkfile"/>
              </a:rPr>
              <a:t>“How to</a:t>
            </a:r>
            <a:r>
              <a:rPr lang="en-US" dirty="0" smtClean="0">
                <a:latin typeface="Calibri"/>
                <a:cs typeface="Calibri"/>
              </a:rPr>
              <a:t>”  </a:t>
            </a:r>
          </a:p>
          <a:p>
            <a:pPr lvl="1"/>
            <a:r>
              <a:rPr lang="en-US" dirty="0" smtClean="0">
                <a:latin typeface="Calibri"/>
                <a:cs typeface="Calibri"/>
              </a:rPr>
              <a:t>S</a:t>
            </a:r>
            <a:r>
              <a:rPr lang="en-US" dirty="0" smtClean="0">
                <a:latin typeface="Calibri"/>
                <a:cs typeface="Calibri"/>
              </a:rPr>
              <a:t>tudents: involve activities and turn in documents (</a:t>
            </a:r>
            <a:r>
              <a:rPr lang="en-US" dirty="0" smtClean="0">
                <a:latin typeface="Calibri"/>
                <a:cs typeface="Calibri"/>
                <a:hlinkClick r:id="rId5" action="ppaction://hlinkfile"/>
              </a:rPr>
              <a:t>1</a:t>
            </a:r>
            <a:r>
              <a:rPr lang="en-US" dirty="0" smtClean="0">
                <a:latin typeface="Calibri"/>
                <a:cs typeface="Calibri"/>
              </a:rPr>
              <a:t>&amp;</a:t>
            </a:r>
            <a:r>
              <a:rPr lang="en-US" dirty="0" smtClean="0">
                <a:latin typeface="Calibri"/>
                <a:cs typeface="Calibri"/>
                <a:hlinkClick r:id="rId6" action="ppaction://hlinkfile"/>
              </a:rPr>
              <a:t>2</a:t>
            </a:r>
            <a:r>
              <a:rPr lang="en-US" dirty="0" smtClean="0">
                <a:latin typeface="Calibri"/>
                <a:cs typeface="Calibri"/>
              </a:rPr>
              <a:t>) designed for this experiment. </a:t>
            </a:r>
            <a:endParaRPr lang="en-US" dirty="0" smtClean="0">
              <a:latin typeface="Calibri"/>
              <a:cs typeface="Calibri"/>
            </a:endParaRPr>
          </a:p>
          <a:p>
            <a:pPr lvl="1"/>
            <a:endParaRPr lang="en-US" dirty="0" smtClean="0">
              <a:latin typeface="Calibri"/>
              <a:cs typeface="Calibri"/>
            </a:endParaRPr>
          </a:p>
          <a:p>
            <a:r>
              <a:rPr lang="en-US" dirty="0" smtClean="0">
                <a:latin typeface="Calibri"/>
                <a:cs typeface="Calibri"/>
              </a:rPr>
              <a:t>Week 3: Worksheet (homework)</a:t>
            </a:r>
          </a:p>
          <a:p>
            <a:pPr lvl="1"/>
            <a:r>
              <a:rPr lang="en-US" dirty="0" smtClean="0">
                <a:latin typeface="Calibri"/>
                <a:cs typeface="Calibri"/>
              </a:rPr>
              <a:t>Instructor: collect</a:t>
            </a:r>
            <a:r>
              <a:rPr lang="en-US" dirty="0" smtClean="0">
                <a:latin typeface="Calibri"/>
                <a:cs typeface="Calibri"/>
              </a:rPr>
              <a:t> and publish </a:t>
            </a:r>
            <a:r>
              <a:rPr lang="en-US" dirty="0" smtClean="0">
                <a:latin typeface="Calibri"/>
                <a:cs typeface="Calibri"/>
                <a:hlinkClick r:id="rId7" action="ppaction://hlinkfile"/>
              </a:rPr>
              <a:t>data</a:t>
            </a:r>
            <a:endParaRPr lang="en-US" dirty="0" smtClean="0">
              <a:latin typeface="Calibri"/>
              <a:cs typeface="Calibri"/>
            </a:endParaRPr>
          </a:p>
          <a:p>
            <a:pPr lvl="1"/>
            <a:r>
              <a:rPr lang="en-US" dirty="0" smtClean="0">
                <a:latin typeface="Calibri"/>
                <a:cs typeface="Calibri"/>
              </a:rPr>
              <a:t>Students: turn in write-up</a:t>
            </a:r>
          </a:p>
          <a:p>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Difficulties</a:t>
            </a:r>
            <a:endParaRPr lang="en-US" dirty="0"/>
          </a:p>
        </p:txBody>
      </p:sp>
      <p:sp>
        <p:nvSpPr>
          <p:cNvPr id="3" name="Content Placeholder 2"/>
          <p:cNvSpPr>
            <a:spLocks noGrp="1"/>
          </p:cNvSpPr>
          <p:nvPr>
            <p:ph idx="1"/>
          </p:nvPr>
        </p:nvSpPr>
        <p:spPr/>
        <p:txBody>
          <a:bodyPr/>
          <a:lstStyle/>
          <a:p>
            <a:pPr>
              <a:spcAft>
                <a:spcPts val="4200"/>
              </a:spcAft>
            </a:pPr>
            <a:r>
              <a:rPr lang="en-US" dirty="0" smtClean="0"/>
              <a:t>Preparation is time-consuming</a:t>
            </a:r>
          </a:p>
          <a:p>
            <a:pPr>
              <a:spcAft>
                <a:spcPts val="4200"/>
              </a:spcAft>
            </a:pPr>
            <a:r>
              <a:rPr lang="en-US" dirty="0" smtClean="0"/>
              <a:t>Difficult to organize for a big class</a:t>
            </a:r>
          </a:p>
          <a:p>
            <a:pPr>
              <a:spcAft>
                <a:spcPts val="4200"/>
              </a:spcAft>
            </a:pPr>
            <a:r>
              <a:rPr lang="en-US" dirty="0" smtClean="0"/>
              <a:t>Finding proper topics</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1981200"/>
            <a:ext cx="7772400" cy="2895600"/>
          </a:xfrm>
        </p:spPr>
        <p:txBody>
          <a:bodyPr/>
          <a:lstStyle/>
          <a:p>
            <a:pPr algn="ctr"/>
            <a:r>
              <a:rPr lang="en-US" dirty="0" smtClean="0"/>
              <a:t>Thank you! </a:t>
            </a:r>
            <a:br>
              <a:rPr lang="en-US" dirty="0" smtClean="0"/>
            </a:br>
            <a:r>
              <a:rPr lang="en-US" dirty="0" smtClean="0"/>
              <a:t>W</a:t>
            </a:r>
            <a:r>
              <a:rPr lang="en-US" dirty="0" smtClean="0"/>
              <a:t>elcome all your comments and questions.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ＭＳ ゴシック"/>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ＭＳ 明朝"/>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Urban.thmx</Template>
  <TotalTime>593</TotalTime>
  <Words>627</Words>
  <Application>Microsoft Macintosh PowerPoint</Application>
  <PresentationFormat>On-screen Show (4:3)</PresentationFormat>
  <Paragraphs>38</Paragraphs>
  <Slides>5</Slides>
  <Notes>3</Notes>
  <HiddenSlides>0</HiddenSlides>
  <MMClips>0</MMClips>
  <ScaleCrop>false</ScaleCrop>
  <HeadingPairs>
    <vt:vector size="4" baseType="variant">
      <vt:variant>
        <vt:lpstr>Design Template</vt:lpstr>
      </vt:variant>
      <vt:variant>
        <vt:i4>1</vt:i4>
      </vt:variant>
      <vt:variant>
        <vt:lpstr>Slide Titles</vt:lpstr>
      </vt:variant>
      <vt:variant>
        <vt:i4>5</vt:i4>
      </vt:variant>
    </vt:vector>
  </HeadingPairs>
  <TitlesOfParts>
    <vt:vector size="6" baseType="lpstr">
      <vt:lpstr>Urban</vt:lpstr>
      <vt:lpstr>Experiential Learning</vt:lpstr>
      <vt:lpstr>What Is Experiential Learning?</vt:lpstr>
      <vt:lpstr>Experiments in Principles of Economics:</vt:lpstr>
      <vt:lpstr>Difficulties</vt:lpstr>
      <vt:lpstr>Thank you!  Welcome all your comments and questions.</vt:lpstr>
    </vt:vector>
  </TitlesOfParts>
  <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dc:title>
  <dc:creator>Luchao Zhang</dc:creator>
  <cp:lastModifiedBy>Luchao Zhang</cp:lastModifiedBy>
  <cp:revision>83</cp:revision>
  <dcterms:created xsi:type="dcterms:W3CDTF">2014-09-20T14:13:14Z</dcterms:created>
  <dcterms:modified xsi:type="dcterms:W3CDTF">2014-09-21T00:06:51Z</dcterms:modified>
</cp:coreProperties>
</file>