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0" r:id="rId3"/>
    <p:sldId id="258" r:id="rId4"/>
    <p:sldId id="260" r:id="rId5"/>
    <p:sldId id="262" r:id="rId6"/>
    <p:sldId id="261" r:id="rId7"/>
    <p:sldId id="259" r:id="rId8"/>
    <p:sldId id="281" r:id="rId9"/>
    <p:sldId id="257" r:id="rId10"/>
    <p:sldId id="282" r:id="rId11"/>
    <p:sldId id="283" r:id="rId12"/>
    <p:sldId id="263" r:id="rId13"/>
    <p:sldId id="264" r:id="rId14"/>
    <p:sldId id="265" r:id="rId15"/>
    <p:sldId id="266" r:id="rId16"/>
    <p:sldId id="267" r:id="rId17"/>
    <p:sldId id="272" r:id="rId18"/>
    <p:sldId id="268" r:id="rId19"/>
    <p:sldId id="276" r:id="rId20"/>
    <p:sldId id="284" r:id="rId21"/>
    <p:sldId id="285"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8" d="100"/>
          <a:sy n="108" d="100"/>
        </p:scale>
        <p:origin x="-464"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forest.usf.edu\files\bsn-users\bdong\Mid%20Term%20Review\midterm%20review%202013\supplemental%20materials\teaching%20evaluation%20graph.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forest.usf.edu\files\bsn-users\bdong\Mid%20Term%20Review\midterm%20review%202013\supplemental%20materials\teaching%20evaluation%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EMBA</a:t>
            </a:r>
            <a:br>
              <a:rPr lang="en-US"/>
            </a:br>
            <a:r>
              <a:rPr lang="en-US"/>
              <a:t>(Item 8)</a:t>
            </a:r>
          </a:p>
        </c:rich>
      </c:tx>
      <c:layout/>
      <c:overlay val="0"/>
    </c:title>
    <c:autoTitleDeleted val="0"/>
    <c:plotArea>
      <c:layout/>
      <c:barChart>
        <c:barDir val="col"/>
        <c:grouping val="clustered"/>
        <c:varyColors val="0"/>
        <c:ser>
          <c:idx val="0"/>
          <c:order val="0"/>
          <c:tx>
            <c:strRef>
              <c:f>Sheet1!$B$1</c:f>
              <c:strCache>
                <c:ptCount val="1"/>
                <c:pt idx="0">
                  <c:v>Item 8</c:v>
                </c:pt>
              </c:strCache>
            </c:strRef>
          </c:tx>
          <c:invertIfNegative val="0"/>
          <c:cat>
            <c:strRef>
              <c:f>Sheet1!$A$2:$A$6</c:f>
              <c:strCache>
                <c:ptCount val="5"/>
                <c:pt idx="0">
                  <c:v>Fall 2008</c:v>
                </c:pt>
                <c:pt idx="1">
                  <c:v>F 2009</c:v>
                </c:pt>
                <c:pt idx="2">
                  <c:v>F 2010</c:v>
                </c:pt>
                <c:pt idx="3">
                  <c:v>F 2011</c:v>
                </c:pt>
                <c:pt idx="4">
                  <c:v>F 2012</c:v>
                </c:pt>
              </c:strCache>
            </c:strRef>
          </c:cat>
          <c:val>
            <c:numRef>
              <c:f>Sheet1!$B$2:$B$6</c:f>
              <c:numCache>
                <c:formatCode>General</c:formatCode>
                <c:ptCount val="5"/>
                <c:pt idx="0">
                  <c:v>3.43</c:v>
                </c:pt>
                <c:pt idx="1">
                  <c:v>4.81</c:v>
                </c:pt>
                <c:pt idx="2">
                  <c:v>4.91</c:v>
                </c:pt>
                <c:pt idx="3">
                  <c:v>4.94</c:v>
                </c:pt>
                <c:pt idx="4">
                  <c:v>4.6</c:v>
                </c:pt>
              </c:numCache>
            </c:numRef>
          </c:val>
        </c:ser>
        <c:dLbls>
          <c:showLegendKey val="0"/>
          <c:showVal val="0"/>
          <c:showCatName val="0"/>
          <c:showSerName val="0"/>
          <c:showPercent val="0"/>
          <c:showBubbleSize val="0"/>
        </c:dLbls>
        <c:gapWidth val="150"/>
        <c:axId val="2102781512"/>
        <c:axId val="2102784456"/>
      </c:barChart>
      <c:catAx>
        <c:axId val="2102781512"/>
        <c:scaling>
          <c:orientation val="minMax"/>
        </c:scaling>
        <c:delete val="0"/>
        <c:axPos val="b"/>
        <c:majorTickMark val="out"/>
        <c:minorTickMark val="none"/>
        <c:tickLblPos val="nextTo"/>
        <c:crossAx val="2102784456"/>
        <c:crosses val="autoZero"/>
        <c:auto val="1"/>
        <c:lblAlgn val="ctr"/>
        <c:lblOffset val="100"/>
        <c:noMultiLvlLbl val="0"/>
      </c:catAx>
      <c:valAx>
        <c:axId val="2102784456"/>
        <c:scaling>
          <c:orientation val="minMax"/>
          <c:max val="5.0"/>
        </c:scaling>
        <c:delete val="0"/>
        <c:axPos val="l"/>
        <c:majorGridlines/>
        <c:numFmt formatCode="General" sourceLinked="1"/>
        <c:majorTickMark val="out"/>
        <c:minorTickMark val="none"/>
        <c:tickLblPos val="nextTo"/>
        <c:crossAx val="2102781512"/>
        <c:crosses val="autoZero"/>
        <c:crossBetween val="between"/>
        <c:majorUnit val="0.5"/>
      </c:valAx>
    </c:plotArea>
    <c:legend>
      <c:legendPos val="b"/>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MBA</a:t>
            </a:r>
            <a:br>
              <a:rPr lang="en-US"/>
            </a:br>
            <a:r>
              <a:rPr lang="en-US"/>
              <a:t>(Item 8)</a:t>
            </a:r>
          </a:p>
        </c:rich>
      </c:tx>
      <c:layout/>
      <c:overlay val="0"/>
    </c:title>
    <c:autoTitleDeleted val="0"/>
    <c:plotArea>
      <c:layout/>
      <c:barChart>
        <c:barDir val="col"/>
        <c:grouping val="clustered"/>
        <c:varyColors val="0"/>
        <c:ser>
          <c:idx val="0"/>
          <c:order val="0"/>
          <c:tx>
            <c:strRef>
              <c:f>Sheet1!$B$12</c:f>
              <c:strCache>
                <c:ptCount val="1"/>
                <c:pt idx="0">
                  <c:v>Item 8</c:v>
                </c:pt>
              </c:strCache>
            </c:strRef>
          </c:tx>
          <c:invertIfNegative val="0"/>
          <c:cat>
            <c:strRef>
              <c:f>Sheet1!$A$13:$A$21</c:f>
              <c:strCache>
                <c:ptCount val="9"/>
                <c:pt idx="0">
                  <c:v>F 2008</c:v>
                </c:pt>
                <c:pt idx="1">
                  <c:v>S 2009</c:v>
                </c:pt>
                <c:pt idx="2">
                  <c:v>F 2009</c:v>
                </c:pt>
                <c:pt idx="3">
                  <c:v>S 2010</c:v>
                </c:pt>
                <c:pt idx="4">
                  <c:v>F 2010</c:v>
                </c:pt>
                <c:pt idx="5">
                  <c:v>S 2011</c:v>
                </c:pt>
                <c:pt idx="6">
                  <c:v>F 2011</c:v>
                </c:pt>
                <c:pt idx="7">
                  <c:v>S 2012</c:v>
                </c:pt>
                <c:pt idx="8">
                  <c:v>F 2012</c:v>
                </c:pt>
              </c:strCache>
            </c:strRef>
          </c:cat>
          <c:val>
            <c:numRef>
              <c:f>Sheet1!$B$13:$B$21</c:f>
              <c:numCache>
                <c:formatCode>General</c:formatCode>
                <c:ptCount val="9"/>
                <c:pt idx="0">
                  <c:v>4.79</c:v>
                </c:pt>
                <c:pt idx="1">
                  <c:v>4.814999999999987</c:v>
                </c:pt>
                <c:pt idx="2">
                  <c:v>4.84</c:v>
                </c:pt>
                <c:pt idx="3">
                  <c:v>4.745</c:v>
                </c:pt>
                <c:pt idx="4">
                  <c:v>4.79</c:v>
                </c:pt>
                <c:pt idx="5">
                  <c:v>4.394999999999988</c:v>
                </c:pt>
                <c:pt idx="6">
                  <c:v>4.689999999999999</c:v>
                </c:pt>
                <c:pt idx="7">
                  <c:v>4.724999999999988</c:v>
                </c:pt>
                <c:pt idx="8">
                  <c:v>4.435</c:v>
                </c:pt>
              </c:numCache>
            </c:numRef>
          </c:val>
        </c:ser>
        <c:dLbls>
          <c:showLegendKey val="0"/>
          <c:showVal val="0"/>
          <c:showCatName val="0"/>
          <c:showSerName val="0"/>
          <c:showPercent val="0"/>
          <c:showBubbleSize val="0"/>
        </c:dLbls>
        <c:gapWidth val="150"/>
        <c:axId val="2102857864"/>
        <c:axId val="2102860808"/>
      </c:barChart>
      <c:catAx>
        <c:axId val="2102857864"/>
        <c:scaling>
          <c:orientation val="minMax"/>
        </c:scaling>
        <c:delete val="0"/>
        <c:axPos val="b"/>
        <c:majorTickMark val="out"/>
        <c:minorTickMark val="none"/>
        <c:tickLblPos val="nextTo"/>
        <c:crossAx val="2102860808"/>
        <c:crosses val="autoZero"/>
        <c:auto val="1"/>
        <c:lblAlgn val="ctr"/>
        <c:lblOffset val="100"/>
        <c:noMultiLvlLbl val="0"/>
      </c:catAx>
      <c:valAx>
        <c:axId val="2102860808"/>
        <c:scaling>
          <c:orientation val="minMax"/>
          <c:max val="5.0"/>
          <c:min val="0.0"/>
        </c:scaling>
        <c:delete val="0"/>
        <c:axPos val="l"/>
        <c:majorGridlines/>
        <c:numFmt formatCode="General" sourceLinked="1"/>
        <c:majorTickMark val="out"/>
        <c:minorTickMark val="none"/>
        <c:tickLblPos val="nextTo"/>
        <c:crossAx val="2102857864"/>
        <c:crosses val="autoZero"/>
        <c:crossBetween val="between"/>
        <c:majorUnit val="0.5"/>
      </c:valAx>
    </c:plotArea>
    <c:legend>
      <c:legendPos val="b"/>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C45F9-55F6-F049-81D9-CDBADD37B9EA}" type="datetimeFigureOut">
              <a:rPr lang="en-US" smtClean="0"/>
              <a:t>6/26/14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07B5A-AE05-3642-B662-D716DB9E0C84}" type="slidenum">
              <a:rPr lang="en-US" smtClean="0"/>
              <a:t>‹#›</a:t>
            </a:fld>
            <a:endParaRPr lang="en-US"/>
          </a:p>
        </p:txBody>
      </p:sp>
    </p:spTree>
    <p:extLst>
      <p:ext uri="{BB962C8B-B14F-4D97-AF65-F5344CB8AC3E}">
        <p14:creationId xmlns:p14="http://schemas.microsoft.com/office/powerpoint/2010/main" val="37935183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B07B5A-AE05-3642-B662-D716DB9E0C84}" type="slidenum">
              <a:rPr lang="en-US" smtClean="0"/>
              <a:t>1</a:t>
            </a:fld>
            <a:endParaRPr lang="en-US"/>
          </a:p>
        </p:txBody>
      </p:sp>
    </p:spTree>
    <p:extLst>
      <p:ext uri="{BB962C8B-B14F-4D97-AF65-F5344CB8AC3E}">
        <p14:creationId xmlns:p14="http://schemas.microsoft.com/office/powerpoint/2010/main" val="177412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folHlink"/>
                </a:solidFill>
                <a:latin typeface="Arial" charset="0"/>
                <a:ea typeface="ＭＳ Ｐゴシック" charset="0"/>
              </a:defRPr>
            </a:lvl1pPr>
            <a:lvl2pPr marL="742950" indent="-285750">
              <a:defRPr sz="1600" b="1">
                <a:solidFill>
                  <a:schemeClr val="folHlink"/>
                </a:solidFill>
                <a:latin typeface="Arial" charset="0"/>
                <a:ea typeface="ＭＳ Ｐゴシック" charset="0"/>
              </a:defRPr>
            </a:lvl2pPr>
            <a:lvl3pPr marL="1143000" indent="-228600">
              <a:defRPr sz="1600" b="1">
                <a:solidFill>
                  <a:schemeClr val="folHlink"/>
                </a:solidFill>
                <a:latin typeface="Arial" charset="0"/>
                <a:ea typeface="ＭＳ Ｐゴシック" charset="0"/>
              </a:defRPr>
            </a:lvl3pPr>
            <a:lvl4pPr marL="1600200" indent="-228600">
              <a:defRPr sz="1600" b="1">
                <a:solidFill>
                  <a:schemeClr val="folHlink"/>
                </a:solidFill>
                <a:latin typeface="Arial" charset="0"/>
                <a:ea typeface="ＭＳ Ｐゴシック" charset="0"/>
              </a:defRPr>
            </a:lvl4pPr>
            <a:lvl5pPr marL="2057400" indent="-228600">
              <a:defRPr sz="1600" b="1">
                <a:solidFill>
                  <a:schemeClr val="folHlink"/>
                </a:solidFill>
                <a:latin typeface="Arial" charset="0"/>
                <a:ea typeface="ＭＳ Ｐゴシック" charset="0"/>
              </a:defRPr>
            </a:lvl5pPr>
            <a:lvl6pPr marL="2514600" indent="-228600" eaLnBrk="0" fontAlgn="base" hangingPunct="0">
              <a:spcBef>
                <a:spcPct val="0"/>
              </a:spcBef>
              <a:spcAft>
                <a:spcPct val="0"/>
              </a:spcAft>
              <a:defRPr sz="1600" b="1">
                <a:solidFill>
                  <a:schemeClr val="folHlink"/>
                </a:solidFill>
                <a:latin typeface="Arial" charset="0"/>
                <a:ea typeface="ＭＳ Ｐゴシック" charset="0"/>
              </a:defRPr>
            </a:lvl6pPr>
            <a:lvl7pPr marL="2971800" indent="-228600" eaLnBrk="0" fontAlgn="base" hangingPunct="0">
              <a:spcBef>
                <a:spcPct val="0"/>
              </a:spcBef>
              <a:spcAft>
                <a:spcPct val="0"/>
              </a:spcAft>
              <a:defRPr sz="1600" b="1">
                <a:solidFill>
                  <a:schemeClr val="folHlink"/>
                </a:solidFill>
                <a:latin typeface="Arial" charset="0"/>
                <a:ea typeface="ＭＳ Ｐゴシック" charset="0"/>
              </a:defRPr>
            </a:lvl7pPr>
            <a:lvl8pPr marL="3429000" indent="-228600" eaLnBrk="0" fontAlgn="base" hangingPunct="0">
              <a:spcBef>
                <a:spcPct val="0"/>
              </a:spcBef>
              <a:spcAft>
                <a:spcPct val="0"/>
              </a:spcAft>
              <a:defRPr sz="1600" b="1">
                <a:solidFill>
                  <a:schemeClr val="folHlink"/>
                </a:solidFill>
                <a:latin typeface="Arial" charset="0"/>
                <a:ea typeface="ＭＳ Ｐゴシック" charset="0"/>
              </a:defRPr>
            </a:lvl8pPr>
            <a:lvl9pPr marL="3886200" indent="-228600" eaLnBrk="0" fontAlgn="base" hangingPunct="0">
              <a:spcBef>
                <a:spcPct val="0"/>
              </a:spcBef>
              <a:spcAft>
                <a:spcPct val="0"/>
              </a:spcAft>
              <a:defRPr sz="1600" b="1">
                <a:solidFill>
                  <a:schemeClr val="folHlink"/>
                </a:solidFill>
                <a:latin typeface="Arial" charset="0"/>
                <a:ea typeface="ＭＳ Ｐゴシック" charset="0"/>
              </a:defRPr>
            </a:lvl9pPr>
          </a:lstStyle>
          <a:p>
            <a:fld id="{F031D6F7-ADB2-4841-AF56-85CE082EC992}" type="slidenum">
              <a:rPr lang="en-US" sz="1200" b="0">
                <a:solidFill>
                  <a:schemeClr val="tx1"/>
                </a:solidFill>
              </a:rPr>
              <a:pPr/>
              <a:t>14</a:t>
            </a:fld>
            <a:endParaRPr lang="en-US" sz="1200" b="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b="1">
                <a:solidFill>
                  <a:schemeClr val="folHlink"/>
                </a:solidFill>
                <a:latin typeface="Arial" charset="0"/>
                <a:ea typeface="ＭＳ Ｐゴシック" charset="0"/>
              </a:defRPr>
            </a:lvl1pPr>
            <a:lvl2pPr marL="742950" indent="-285750">
              <a:defRPr sz="1600" b="1">
                <a:solidFill>
                  <a:schemeClr val="folHlink"/>
                </a:solidFill>
                <a:latin typeface="Arial" charset="0"/>
                <a:ea typeface="ＭＳ Ｐゴシック" charset="0"/>
              </a:defRPr>
            </a:lvl2pPr>
            <a:lvl3pPr marL="1143000" indent="-228600">
              <a:defRPr sz="1600" b="1">
                <a:solidFill>
                  <a:schemeClr val="folHlink"/>
                </a:solidFill>
                <a:latin typeface="Arial" charset="0"/>
                <a:ea typeface="ＭＳ Ｐゴシック" charset="0"/>
              </a:defRPr>
            </a:lvl3pPr>
            <a:lvl4pPr marL="1600200" indent="-228600">
              <a:defRPr sz="1600" b="1">
                <a:solidFill>
                  <a:schemeClr val="folHlink"/>
                </a:solidFill>
                <a:latin typeface="Arial" charset="0"/>
                <a:ea typeface="ＭＳ Ｐゴシック" charset="0"/>
              </a:defRPr>
            </a:lvl4pPr>
            <a:lvl5pPr marL="2057400" indent="-228600">
              <a:defRPr sz="1600" b="1">
                <a:solidFill>
                  <a:schemeClr val="folHlink"/>
                </a:solidFill>
                <a:latin typeface="Arial" charset="0"/>
                <a:ea typeface="ＭＳ Ｐゴシック" charset="0"/>
              </a:defRPr>
            </a:lvl5pPr>
            <a:lvl6pPr marL="2514600" indent="-228600" eaLnBrk="0" fontAlgn="base" hangingPunct="0">
              <a:spcBef>
                <a:spcPct val="0"/>
              </a:spcBef>
              <a:spcAft>
                <a:spcPct val="0"/>
              </a:spcAft>
              <a:defRPr sz="1600" b="1">
                <a:solidFill>
                  <a:schemeClr val="folHlink"/>
                </a:solidFill>
                <a:latin typeface="Arial" charset="0"/>
                <a:ea typeface="ＭＳ Ｐゴシック" charset="0"/>
              </a:defRPr>
            </a:lvl6pPr>
            <a:lvl7pPr marL="2971800" indent="-228600" eaLnBrk="0" fontAlgn="base" hangingPunct="0">
              <a:spcBef>
                <a:spcPct val="0"/>
              </a:spcBef>
              <a:spcAft>
                <a:spcPct val="0"/>
              </a:spcAft>
              <a:defRPr sz="1600" b="1">
                <a:solidFill>
                  <a:schemeClr val="folHlink"/>
                </a:solidFill>
                <a:latin typeface="Arial" charset="0"/>
                <a:ea typeface="ＭＳ Ｐゴシック" charset="0"/>
              </a:defRPr>
            </a:lvl7pPr>
            <a:lvl8pPr marL="3429000" indent="-228600" eaLnBrk="0" fontAlgn="base" hangingPunct="0">
              <a:spcBef>
                <a:spcPct val="0"/>
              </a:spcBef>
              <a:spcAft>
                <a:spcPct val="0"/>
              </a:spcAft>
              <a:defRPr sz="1600" b="1">
                <a:solidFill>
                  <a:schemeClr val="folHlink"/>
                </a:solidFill>
                <a:latin typeface="Arial" charset="0"/>
                <a:ea typeface="ＭＳ Ｐゴシック" charset="0"/>
              </a:defRPr>
            </a:lvl8pPr>
            <a:lvl9pPr marL="3886200" indent="-228600" eaLnBrk="0" fontAlgn="base" hangingPunct="0">
              <a:spcBef>
                <a:spcPct val="0"/>
              </a:spcBef>
              <a:spcAft>
                <a:spcPct val="0"/>
              </a:spcAft>
              <a:defRPr sz="1600" b="1">
                <a:solidFill>
                  <a:schemeClr val="folHlink"/>
                </a:solidFill>
                <a:latin typeface="Arial" charset="0"/>
                <a:ea typeface="ＭＳ Ｐゴシック" charset="0"/>
              </a:defRPr>
            </a:lvl9pPr>
          </a:lstStyle>
          <a:p>
            <a:fld id="{C1D0031D-2D08-D14A-9C55-F57E6FD3F7F5}" type="slidenum">
              <a:rPr lang="en-US" sz="1200" b="0">
                <a:solidFill>
                  <a:schemeClr val="tx1"/>
                </a:solidFill>
              </a:rPr>
              <a:pPr/>
              <a:t>15</a:t>
            </a:fld>
            <a:endParaRPr lang="en-US" sz="1200" b="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ltLang="zh-CN"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ltLang="zh-CN"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6/26/14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ltLang="zh-CN"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ltLang="zh-CN"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ltLang="zh-CN"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6/26/14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ltLang="zh-CN"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6/26/14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ltLang="zh-CN"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6/26/14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6/26/14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6/26/14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ltLang="zh-CN"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6/26/14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ltLang="zh-CN"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6/26/14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5CSupplemental%20Materials%5CEM%20Graph%201.pdf" TargetMode="Externa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23999"/>
            <a:ext cx="6637842" cy="1724867"/>
          </a:xfrm>
        </p:spPr>
        <p:txBody>
          <a:bodyPr/>
          <a:lstStyle/>
          <a:p>
            <a:r>
              <a:rPr lang="en-US" sz="4400" dirty="0" smtClean="0"/>
              <a:t>Instructional Strategies: China vs. US</a:t>
            </a:r>
            <a:endParaRPr lang="en-US" sz="4400" dirty="0"/>
          </a:p>
        </p:txBody>
      </p:sp>
      <p:sp>
        <p:nvSpPr>
          <p:cNvPr id="3" name="Subtitle 2"/>
          <p:cNvSpPr>
            <a:spLocks noGrp="1"/>
          </p:cNvSpPr>
          <p:nvPr>
            <p:ph type="subTitle" idx="1"/>
          </p:nvPr>
        </p:nvSpPr>
        <p:spPr/>
        <p:txBody>
          <a:bodyPr/>
          <a:lstStyle/>
          <a:p>
            <a:r>
              <a:rPr lang="en-US" dirty="0" err="1" smtClean="0"/>
              <a:t>Bei</a:t>
            </a:r>
            <a:r>
              <a:rPr lang="en-US" dirty="0" smtClean="0"/>
              <a:t> Dong</a:t>
            </a:r>
            <a:endParaRPr lang="en-US" dirty="0"/>
          </a:p>
        </p:txBody>
      </p:sp>
    </p:spTree>
    <p:extLst>
      <p:ext uri="{BB962C8B-B14F-4D97-AF65-F5344CB8AC3E}">
        <p14:creationId xmlns:p14="http://schemas.microsoft.com/office/powerpoint/2010/main" val="4187173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6185" y="658394"/>
            <a:ext cx="7984281" cy="5293757"/>
          </a:xfrm>
          <a:prstGeom prst="rect">
            <a:avLst/>
          </a:prstGeom>
          <a:noFill/>
        </p:spPr>
        <p:txBody>
          <a:bodyPr wrap="square" rtlCol="0">
            <a:spAutoFit/>
          </a:bodyPr>
          <a:lstStyle/>
          <a:p>
            <a:r>
              <a:rPr lang="en-US" sz="2000" b="1" u="sng" dirty="0" smtClean="0"/>
              <a:t>Syllabus</a:t>
            </a:r>
          </a:p>
          <a:p>
            <a:endParaRPr lang="en-US" sz="2000" dirty="0" smtClean="0"/>
          </a:p>
          <a:p>
            <a:r>
              <a:rPr lang="en-US" sz="2000" dirty="0" smtClean="0"/>
              <a:t>“Course </a:t>
            </a:r>
            <a:r>
              <a:rPr lang="en-US" sz="2000" dirty="0"/>
              <a:t>Objectives:</a:t>
            </a:r>
          </a:p>
          <a:p>
            <a:r>
              <a:rPr lang="en-US" sz="2000" dirty="0"/>
              <a:t>Accounting Concepts is a course designed for </a:t>
            </a:r>
            <a:r>
              <a:rPr lang="en-US" sz="2000" i="1" u="sng" dirty="0"/>
              <a:t>decision makers who are not accountants.</a:t>
            </a:r>
            <a:r>
              <a:rPr lang="en-US" sz="2000" dirty="0"/>
              <a:t>  For these professionals, accounting is a </a:t>
            </a:r>
            <a:r>
              <a:rPr lang="en-US" sz="2000" i="1" u="sng" dirty="0"/>
              <a:t>source of information </a:t>
            </a:r>
            <a:r>
              <a:rPr lang="en-US" sz="2000" dirty="0"/>
              <a:t>that can be used to make effective decisions, to identify problems and opportunities in the business world, as well as to suggest ways to solve these problems or take advantage of opportunities.  This course will provide you with the opportunity to learn to read general purpose financial statements, appreciate the limitations of the information contained in these statements, understand the impact of management’s choice of the accounting methods used, </a:t>
            </a:r>
            <a:r>
              <a:rPr lang="en-US" sz="2000" dirty="0" smtClean="0"/>
              <a:t>and analyze </a:t>
            </a:r>
            <a:r>
              <a:rPr lang="en-US" sz="2000" dirty="0"/>
              <a:t>relevant managerial data using appropriate tools for decision making, reporting and evaluating performance</a:t>
            </a:r>
            <a:r>
              <a:rPr lang="en-US" sz="2000" dirty="0" smtClean="0"/>
              <a:t>.”</a:t>
            </a:r>
            <a:endParaRPr lang="en-US" sz="2000" dirty="0"/>
          </a:p>
          <a:p>
            <a:endParaRPr lang="en-US" dirty="0"/>
          </a:p>
        </p:txBody>
      </p:sp>
    </p:spTree>
    <p:extLst>
      <p:ext uri="{BB962C8B-B14F-4D97-AF65-F5344CB8AC3E}">
        <p14:creationId xmlns:p14="http://schemas.microsoft.com/office/powerpoint/2010/main" val="1722049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Organize Course Materials </a:t>
            </a:r>
            <a:endParaRPr lang="en-US" dirty="0"/>
          </a:p>
        </p:txBody>
      </p:sp>
      <p:sp>
        <p:nvSpPr>
          <p:cNvPr id="3" name="Text Placeholder 2"/>
          <p:cNvSpPr>
            <a:spLocks noGrp="1"/>
          </p:cNvSpPr>
          <p:nvPr>
            <p:ph type="body" idx="1"/>
          </p:nvPr>
        </p:nvSpPr>
        <p:spPr/>
        <p:txBody>
          <a:bodyPr>
            <a:normAutofit/>
          </a:bodyPr>
          <a:lstStyle/>
          <a:p>
            <a:r>
              <a:rPr lang="en-US" sz="2400" dirty="0" smtClean="0"/>
              <a:t>Consistent with Course Objectives</a:t>
            </a:r>
            <a:endParaRPr lang="en-US" sz="2400" dirty="0"/>
          </a:p>
        </p:txBody>
      </p:sp>
    </p:spTree>
    <p:extLst>
      <p:ext uri="{BB962C8B-B14F-4D97-AF65-F5344CB8AC3E}">
        <p14:creationId xmlns:p14="http://schemas.microsoft.com/office/powerpoint/2010/main" val="988693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a:t>
            </a:r>
            <a:endParaRPr lang="en-US" dirty="0"/>
          </a:p>
        </p:txBody>
      </p:sp>
      <p:sp>
        <p:nvSpPr>
          <p:cNvPr id="3" name="Content Placeholder 2"/>
          <p:cNvSpPr>
            <a:spLocks noGrp="1"/>
          </p:cNvSpPr>
          <p:nvPr>
            <p:ph idx="1"/>
          </p:nvPr>
        </p:nvSpPr>
        <p:spPr/>
        <p:txBody>
          <a:bodyPr/>
          <a:lstStyle/>
          <a:p>
            <a:r>
              <a:rPr lang="en-US" dirty="0" smtClean="0"/>
              <a:t>Why (MBA and EMBA)</a:t>
            </a:r>
          </a:p>
          <a:p>
            <a:pPr lvl="1"/>
            <a:r>
              <a:rPr lang="en-US" dirty="0" smtClean="0"/>
              <a:t>The importance of accounting information (e.g., Lucent Case)</a:t>
            </a:r>
          </a:p>
          <a:p>
            <a:pPr lvl="1"/>
            <a:r>
              <a:rPr lang="en-US" dirty="0" smtClean="0"/>
              <a:t>Conceptual Framework: reasons and limitations of current GAAP</a:t>
            </a:r>
          </a:p>
          <a:p>
            <a:pPr lvl="1"/>
            <a:r>
              <a:rPr lang="en-US" dirty="0" smtClean="0"/>
              <a:t>Managers’ incentives underlying accounting disclosure</a:t>
            </a:r>
          </a:p>
          <a:p>
            <a:pPr lvl="2"/>
            <a:r>
              <a:rPr lang="en-US" dirty="0" smtClean="0"/>
              <a:t>Case studies (e.g., WorldCom case from HBS)</a:t>
            </a:r>
          </a:p>
          <a:p>
            <a:pPr lvl="2"/>
            <a:r>
              <a:rPr lang="en-US" dirty="0" smtClean="0"/>
              <a:t>Accounting research (e.g., earnings management, positive accounting theory, etc.)</a:t>
            </a:r>
          </a:p>
          <a:p>
            <a:pPr marL="349250" lvl="1" indent="0">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3131019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28800" y="503238"/>
            <a:ext cx="7086600" cy="563562"/>
          </a:xfrm>
        </p:spPr>
        <p:txBody>
          <a:bodyPr/>
          <a:lstStyle/>
          <a:p>
            <a:r>
              <a:rPr lang="en-US" sz="3200" dirty="0">
                <a:latin typeface="Book Antiqua" charset="0"/>
              </a:rPr>
              <a:t>Lucent Stock Price Movements over 2000-2001</a:t>
            </a:r>
          </a:p>
        </p:txBody>
      </p:sp>
      <p:graphicFrame>
        <p:nvGraphicFramePr>
          <p:cNvPr id="6147" name="Object 2048"/>
          <p:cNvGraphicFramePr>
            <a:graphicFrameLocks noChangeAspect="1"/>
          </p:cNvGraphicFramePr>
          <p:nvPr/>
        </p:nvGraphicFramePr>
        <p:xfrm>
          <a:off x="152400" y="1676400"/>
          <a:ext cx="8839200" cy="5105400"/>
        </p:xfrm>
        <a:graphic>
          <a:graphicData uri="http://schemas.openxmlformats.org/presentationml/2006/ole">
            <mc:AlternateContent xmlns:mc="http://schemas.openxmlformats.org/markup-compatibility/2006">
              <mc:Choice xmlns:v="urn:schemas-microsoft-com:vml" Requires="v">
                <p:oleObj spid="_x0000_s1064" name="Photo Editor Photo" r:id="rId3" imgW="4877481" imgH="2742857" progId="MSPhotoEd.3">
                  <p:embed/>
                </p:oleObj>
              </mc:Choice>
              <mc:Fallback>
                <p:oleObj name="Photo Editor Photo" r:id="rId3" imgW="4877481" imgH="274285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6764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Slide Number Placeholder 13"/>
          <p:cNvSpPr>
            <a:spLocks noGrp="1"/>
          </p:cNvSpPr>
          <p:nvPr>
            <p:ph type="sldNum" sz="quarter" idx="4294967295"/>
          </p:nvPr>
        </p:nvSpPr>
        <p:spPr bwMode="auto">
          <a:xfrm>
            <a:off x="6553200" y="6524625"/>
            <a:ext cx="2133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charset="0"/>
                <a:ea typeface="ＭＳ Ｐゴシック" charset="0"/>
              </a:defRPr>
            </a:lvl1pPr>
            <a:lvl2pPr>
              <a:defRPr sz="28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000">
                <a:solidFill>
                  <a:schemeClr val="tx1"/>
                </a:solidFill>
                <a:latin typeface="Times New Roman" charset="0"/>
                <a:ea typeface="ＭＳ Ｐゴシック" charset="0"/>
              </a:defRPr>
            </a:lvl4pPr>
            <a:lvl5pPr>
              <a:defRPr sz="2000">
                <a:solidFill>
                  <a:schemeClr val="tx1"/>
                </a:solidFill>
                <a:latin typeface="Times New Roman" charset="0"/>
                <a:ea typeface="ＭＳ Ｐゴシック" charset="0"/>
              </a:defRPr>
            </a:lvl5pPr>
            <a:lvl6pPr>
              <a:buFont typeface="Monotype Sorts" charset="0"/>
              <a:defRPr sz="2000">
                <a:solidFill>
                  <a:schemeClr val="tx1"/>
                </a:solidFill>
                <a:latin typeface="Times New Roman" charset="0"/>
                <a:ea typeface="ＭＳ Ｐゴシック" charset="0"/>
              </a:defRPr>
            </a:lvl6pPr>
            <a:lvl7pPr>
              <a:buFont typeface="Monotype Sorts" charset="0"/>
              <a:defRPr sz="2000">
                <a:solidFill>
                  <a:schemeClr val="tx1"/>
                </a:solidFill>
                <a:latin typeface="Times New Roman" charset="0"/>
                <a:ea typeface="ＭＳ Ｐゴシック" charset="0"/>
              </a:defRPr>
            </a:lvl7pPr>
            <a:lvl8pPr>
              <a:buFont typeface="Monotype Sorts" charset="0"/>
              <a:defRPr sz="2000">
                <a:solidFill>
                  <a:schemeClr val="tx1"/>
                </a:solidFill>
                <a:latin typeface="Times New Roman" charset="0"/>
                <a:ea typeface="ＭＳ Ｐゴシック" charset="0"/>
              </a:defRPr>
            </a:lvl8pPr>
            <a:lvl9pPr>
              <a:buFont typeface="Monotype Sorts" charset="0"/>
              <a:defRPr sz="2000">
                <a:solidFill>
                  <a:schemeClr val="tx1"/>
                </a:solidFill>
                <a:latin typeface="Times New Roman" charset="0"/>
                <a:ea typeface="ＭＳ Ｐゴシック" charset="0"/>
              </a:defRPr>
            </a:lvl9pPr>
          </a:lstStyle>
          <a:p>
            <a:fld id="{0C8D1D22-6FA4-464B-BBAA-6EA771F309C4}" type="slidenum">
              <a:rPr lang="en-US" sz="1600">
                <a:solidFill>
                  <a:schemeClr val="folHlink"/>
                </a:solidFill>
                <a:latin typeface="Arial" charset="0"/>
              </a:rPr>
              <a:pPr/>
              <a:t>13</a:t>
            </a:fld>
            <a:endParaRPr lang="en-US" sz="1600">
              <a:solidFill>
                <a:schemeClr val="folHlink"/>
              </a:solidFill>
              <a:latin typeface="Arial" charset="0"/>
            </a:endParaRPr>
          </a:p>
        </p:txBody>
      </p:sp>
    </p:spTree>
    <p:extLst>
      <p:ext uri="{BB962C8B-B14F-4D97-AF65-F5344CB8AC3E}">
        <p14:creationId xmlns:p14="http://schemas.microsoft.com/office/powerpoint/2010/main" val="18229328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676400" y="503238"/>
            <a:ext cx="7086600" cy="563562"/>
          </a:xfrm>
        </p:spPr>
        <p:txBody>
          <a:bodyPr/>
          <a:lstStyle/>
          <a:p>
            <a:r>
              <a:rPr lang="en-US" dirty="0">
                <a:latin typeface="Book Antiqua" charset="0"/>
              </a:rPr>
              <a:t>Lucent: The Events</a:t>
            </a:r>
          </a:p>
        </p:txBody>
      </p:sp>
      <p:sp>
        <p:nvSpPr>
          <p:cNvPr id="7171" name="Rectangle 3"/>
          <p:cNvSpPr>
            <a:spLocks noGrp="1" noChangeArrowheads="1"/>
          </p:cNvSpPr>
          <p:nvPr>
            <p:ph type="body" idx="1"/>
          </p:nvPr>
        </p:nvSpPr>
        <p:spPr>
          <a:xfrm>
            <a:off x="619125" y="1601788"/>
            <a:ext cx="7824788" cy="4570412"/>
          </a:xfrm>
        </p:spPr>
        <p:txBody>
          <a:bodyPr>
            <a:normAutofit fontScale="92500" lnSpcReduction="10000"/>
          </a:bodyPr>
          <a:lstStyle/>
          <a:p>
            <a:pPr>
              <a:lnSpc>
                <a:spcPct val="80000"/>
              </a:lnSpc>
            </a:pPr>
            <a:r>
              <a:rPr lang="en-US" sz="2000">
                <a:solidFill>
                  <a:srgbClr val="000000"/>
                </a:solidFill>
                <a:latin typeface="Times New Roman" charset="0"/>
              </a:rPr>
              <a:t>1/7/2000 WSJ: “Lucent Technologies Inc., in a rare disappointment, warned that its </a:t>
            </a:r>
            <a:r>
              <a:rPr lang="en-US" sz="2000" u="sng">
                <a:solidFill>
                  <a:srgbClr val="000000"/>
                </a:solidFill>
                <a:latin typeface="Times New Roman" charset="0"/>
              </a:rPr>
              <a:t>fiscal first-quarter earnings </a:t>
            </a:r>
            <a:r>
              <a:rPr lang="en-US" sz="2000">
                <a:solidFill>
                  <a:srgbClr val="000000"/>
                </a:solidFill>
                <a:latin typeface="Times New Roman" charset="0"/>
              </a:rPr>
              <a:t>would fall well </a:t>
            </a:r>
            <a:r>
              <a:rPr lang="en-US" sz="2000" b="1" u="sng">
                <a:solidFill>
                  <a:srgbClr val="000000"/>
                </a:solidFill>
                <a:latin typeface="Times New Roman" charset="0"/>
              </a:rPr>
              <a:t>below analysts' expectation</a:t>
            </a:r>
            <a:r>
              <a:rPr lang="en-US" sz="2000" u="sng">
                <a:solidFill>
                  <a:srgbClr val="000000"/>
                </a:solidFill>
                <a:latin typeface="Times New Roman" charset="0"/>
              </a:rPr>
              <a:t>s </a:t>
            </a:r>
            <a:r>
              <a:rPr lang="en-US" sz="2000">
                <a:solidFill>
                  <a:srgbClr val="000000"/>
                </a:solidFill>
                <a:latin typeface="Times New Roman" charset="0"/>
              </a:rPr>
              <a:t>as a result of shifts in customer demand.  The big phone-equipment maker, which has been a stock-market star since its spinoff from AT&amp;T Corp. three years ago, said it expects to earn </a:t>
            </a:r>
            <a:r>
              <a:rPr lang="en-US" sz="2000" u="sng">
                <a:solidFill>
                  <a:srgbClr val="000000"/>
                </a:solidFill>
                <a:latin typeface="Times New Roman" charset="0"/>
              </a:rPr>
              <a:t>36 cents to 39</a:t>
            </a:r>
            <a:r>
              <a:rPr lang="en-US" sz="2000">
                <a:solidFill>
                  <a:srgbClr val="000000"/>
                </a:solidFill>
                <a:latin typeface="Times New Roman" charset="0"/>
              </a:rPr>
              <a:t> cents a share for the quarter ended Dec. 31. Analysts surveyed by First Call/Thomson Financial expected the Murray Hill, N.J., company to post a profit of </a:t>
            </a:r>
            <a:r>
              <a:rPr lang="en-US" sz="2000" u="sng">
                <a:solidFill>
                  <a:srgbClr val="000000"/>
                </a:solidFill>
                <a:latin typeface="Times New Roman" charset="0"/>
              </a:rPr>
              <a:t>54 cents a share</a:t>
            </a:r>
            <a:r>
              <a:rPr lang="en-US" sz="2000">
                <a:solidFill>
                  <a:srgbClr val="000000"/>
                </a:solidFill>
                <a:latin typeface="Times New Roman" charset="0"/>
              </a:rPr>
              <a:t>.” (Stock price went from </a:t>
            </a:r>
            <a:r>
              <a:rPr lang="en-US" sz="2000" u="sng">
                <a:solidFill>
                  <a:srgbClr val="000000"/>
                </a:solidFill>
                <a:latin typeface="Times New Roman" charset="0"/>
              </a:rPr>
              <a:t>$72 to about $50, or dropped 30%</a:t>
            </a:r>
            <a:r>
              <a:rPr lang="en-US" sz="2000">
                <a:solidFill>
                  <a:srgbClr val="000000"/>
                </a:solidFill>
                <a:latin typeface="Times New Roman" charset="0"/>
              </a:rPr>
              <a:t> at the news)</a:t>
            </a:r>
            <a:br>
              <a:rPr lang="en-US" sz="2000">
                <a:solidFill>
                  <a:srgbClr val="000000"/>
                </a:solidFill>
                <a:latin typeface="Times New Roman" charset="0"/>
              </a:rPr>
            </a:br>
            <a:endParaRPr lang="en-US" sz="2000">
              <a:solidFill>
                <a:srgbClr val="000000"/>
              </a:solidFill>
              <a:latin typeface="Times New Roman" charset="0"/>
            </a:endParaRPr>
          </a:p>
          <a:p>
            <a:pPr>
              <a:lnSpc>
                <a:spcPct val="80000"/>
              </a:lnSpc>
            </a:pPr>
            <a:r>
              <a:rPr lang="en-US" sz="2000">
                <a:solidFill>
                  <a:srgbClr val="000000"/>
                </a:solidFill>
                <a:latin typeface="Times New Roman" charset="0"/>
              </a:rPr>
              <a:t>7/21/2000 WSJ: “Lucent Technologies Inc., which has been trying to work its way back into Wall Street's good graces after a disappointing first quarter, surprised investors with a </a:t>
            </a:r>
            <a:r>
              <a:rPr lang="en-US" sz="2000" u="sng">
                <a:solidFill>
                  <a:srgbClr val="000000"/>
                </a:solidFill>
                <a:latin typeface="Times New Roman" charset="0"/>
              </a:rPr>
              <a:t>warning that fiscal fourth-quarter revenue and profit would be weaker</a:t>
            </a:r>
            <a:r>
              <a:rPr lang="en-US" sz="2000">
                <a:solidFill>
                  <a:srgbClr val="000000"/>
                </a:solidFill>
                <a:latin typeface="Times New Roman" charset="0"/>
              </a:rPr>
              <a:t> than expected. The news came as Lucent reported a </a:t>
            </a:r>
            <a:r>
              <a:rPr lang="en-US" sz="2000" b="1" u="sng">
                <a:solidFill>
                  <a:srgbClr val="000000"/>
                </a:solidFill>
                <a:latin typeface="Times New Roman" charset="0"/>
              </a:rPr>
              <a:t>net loss</a:t>
            </a:r>
            <a:r>
              <a:rPr lang="en-US" sz="2000" u="sng">
                <a:solidFill>
                  <a:srgbClr val="000000"/>
                </a:solidFill>
                <a:latin typeface="Times New Roman" charset="0"/>
              </a:rPr>
              <a:t> of $301 </a:t>
            </a:r>
            <a:r>
              <a:rPr lang="en-US" sz="2000">
                <a:solidFill>
                  <a:srgbClr val="000000"/>
                </a:solidFill>
                <a:latin typeface="Times New Roman" charset="0"/>
              </a:rPr>
              <a:t>million for its fiscal third quarter and formally announced a widely expected spinoff of its microelectronics unit. News of the spinoff, which will create a separate, publicly traded company that could be valued at as much as $85 billion, wasn't enough to save Lucent 's stock, which </a:t>
            </a:r>
            <a:r>
              <a:rPr lang="en-US" sz="2000" u="sng">
                <a:solidFill>
                  <a:srgbClr val="000000"/>
                </a:solidFill>
                <a:latin typeface="Times New Roman" charset="0"/>
              </a:rPr>
              <a:t>plunged 16%, or $10.25, to $54.25</a:t>
            </a:r>
            <a:r>
              <a:rPr lang="en-US" sz="2000">
                <a:solidFill>
                  <a:srgbClr val="000000"/>
                </a:solidFill>
                <a:latin typeface="Times New Roman" charset="0"/>
              </a:rPr>
              <a:t> in 4 p.m. composite trading on the New York Stock Exchange.”</a:t>
            </a:r>
          </a:p>
        </p:txBody>
      </p:sp>
      <p:sp>
        <p:nvSpPr>
          <p:cNvPr id="7172" name="Slide Number Placeholder 4"/>
          <p:cNvSpPr>
            <a:spLocks noGrp="1"/>
          </p:cNvSpPr>
          <p:nvPr>
            <p:ph type="sldNum" sz="quarter" idx="4294967295"/>
          </p:nvPr>
        </p:nvSpPr>
        <p:spPr bwMode="auto">
          <a:xfrm>
            <a:off x="6553200" y="6524625"/>
            <a:ext cx="2133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charset="0"/>
                <a:ea typeface="ＭＳ Ｐゴシック" charset="0"/>
              </a:defRPr>
            </a:lvl1pPr>
            <a:lvl2pPr>
              <a:defRPr sz="28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000">
                <a:solidFill>
                  <a:schemeClr val="tx1"/>
                </a:solidFill>
                <a:latin typeface="Times New Roman" charset="0"/>
                <a:ea typeface="ＭＳ Ｐゴシック" charset="0"/>
              </a:defRPr>
            </a:lvl4pPr>
            <a:lvl5pPr>
              <a:defRPr sz="2000">
                <a:solidFill>
                  <a:schemeClr val="tx1"/>
                </a:solidFill>
                <a:latin typeface="Times New Roman" charset="0"/>
                <a:ea typeface="ＭＳ Ｐゴシック" charset="0"/>
              </a:defRPr>
            </a:lvl5pPr>
            <a:lvl6pPr>
              <a:buFont typeface="Monotype Sorts" charset="0"/>
              <a:defRPr sz="2000">
                <a:solidFill>
                  <a:schemeClr val="tx1"/>
                </a:solidFill>
                <a:latin typeface="Times New Roman" charset="0"/>
                <a:ea typeface="ＭＳ Ｐゴシック" charset="0"/>
              </a:defRPr>
            </a:lvl6pPr>
            <a:lvl7pPr>
              <a:buFont typeface="Monotype Sorts" charset="0"/>
              <a:defRPr sz="2000">
                <a:solidFill>
                  <a:schemeClr val="tx1"/>
                </a:solidFill>
                <a:latin typeface="Times New Roman" charset="0"/>
                <a:ea typeface="ＭＳ Ｐゴシック" charset="0"/>
              </a:defRPr>
            </a:lvl7pPr>
            <a:lvl8pPr>
              <a:buFont typeface="Monotype Sorts" charset="0"/>
              <a:defRPr sz="2000">
                <a:solidFill>
                  <a:schemeClr val="tx1"/>
                </a:solidFill>
                <a:latin typeface="Times New Roman" charset="0"/>
                <a:ea typeface="ＭＳ Ｐゴシック" charset="0"/>
              </a:defRPr>
            </a:lvl8pPr>
            <a:lvl9pPr>
              <a:buFont typeface="Monotype Sorts" charset="0"/>
              <a:defRPr sz="2000">
                <a:solidFill>
                  <a:schemeClr val="tx1"/>
                </a:solidFill>
                <a:latin typeface="Times New Roman" charset="0"/>
                <a:ea typeface="ＭＳ Ｐゴシック" charset="0"/>
              </a:defRPr>
            </a:lvl9pPr>
          </a:lstStyle>
          <a:p>
            <a:fld id="{30A33D5C-474F-FA4B-AF55-8CF33858A267}" type="slidenum">
              <a:rPr lang="en-US" sz="1600">
                <a:solidFill>
                  <a:schemeClr val="folHlink"/>
                </a:solidFill>
                <a:latin typeface="Arial" charset="0"/>
              </a:rPr>
              <a:pPr/>
              <a:t>14</a:t>
            </a:fld>
            <a:endParaRPr lang="en-US" sz="1600">
              <a:solidFill>
                <a:schemeClr val="folHlink"/>
              </a:solidFill>
              <a:latin typeface="Arial" charset="0"/>
            </a:endParaRPr>
          </a:p>
        </p:txBody>
      </p:sp>
    </p:spTree>
    <p:extLst>
      <p:ext uri="{BB962C8B-B14F-4D97-AF65-F5344CB8AC3E}">
        <p14:creationId xmlns:p14="http://schemas.microsoft.com/office/powerpoint/2010/main" val="24757793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19125" y="655638"/>
            <a:ext cx="7702679" cy="563562"/>
          </a:xfrm>
        </p:spPr>
        <p:txBody>
          <a:bodyPr/>
          <a:lstStyle/>
          <a:p>
            <a:r>
              <a:rPr lang="en-US" sz="4400" dirty="0">
                <a:latin typeface="Book Antiqua" charset="0"/>
              </a:rPr>
              <a:t>Lucent: The Events (Cont’d)</a:t>
            </a:r>
          </a:p>
        </p:txBody>
      </p:sp>
      <p:sp>
        <p:nvSpPr>
          <p:cNvPr id="66563" name="Rectangle 3"/>
          <p:cNvSpPr>
            <a:spLocks noGrp="1" noChangeArrowheads="1"/>
          </p:cNvSpPr>
          <p:nvPr>
            <p:ph type="body" idx="1"/>
          </p:nvPr>
        </p:nvSpPr>
        <p:spPr>
          <a:xfrm>
            <a:off x="619125" y="1601788"/>
            <a:ext cx="7824788" cy="4570412"/>
          </a:xfrm>
        </p:spPr>
        <p:txBody>
          <a:bodyPr>
            <a:normAutofit lnSpcReduction="10000"/>
          </a:bodyPr>
          <a:lstStyle/>
          <a:p>
            <a:pPr>
              <a:lnSpc>
                <a:spcPct val="80000"/>
              </a:lnSpc>
            </a:pPr>
            <a:r>
              <a:rPr lang="en-US" sz="2000" dirty="0">
                <a:solidFill>
                  <a:srgbClr val="000000"/>
                </a:solidFill>
                <a:latin typeface="Times New Roman" charset="0"/>
                <a:cs typeface="Arial Unicode MS" charset="0"/>
              </a:rPr>
              <a:t>10/11/2000 WSJ: </a:t>
            </a:r>
            <a:r>
              <a:rPr lang="ja-JP" altLang="en-US" sz="2000" dirty="0">
                <a:solidFill>
                  <a:srgbClr val="000000"/>
                </a:solidFill>
                <a:latin typeface="Times New Roman" charset="0"/>
                <a:cs typeface="Arial Unicode MS" charset="0"/>
              </a:rPr>
              <a:t>“</a:t>
            </a:r>
            <a:r>
              <a:rPr lang="en-US" sz="2000" dirty="0">
                <a:solidFill>
                  <a:srgbClr val="000000"/>
                </a:solidFill>
                <a:latin typeface="Times New Roman" charset="0"/>
                <a:cs typeface="Arial Unicode MS" charset="0"/>
              </a:rPr>
              <a:t>The company, based in Murray Hill, N.J., said it would report revenue of $9.3 billion to $9.4 billion, at the low end of forecasts. It said per-share earnings were in the range </a:t>
            </a:r>
            <a:r>
              <a:rPr lang="en-US" sz="2000" u="sng" dirty="0">
                <a:solidFill>
                  <a:srgbClr val="000000"/>
                </a:solidFill>
                <a:latin typeface="Times New Roman" charset="0"/>
                <a:cs typeface="Arial Unicode MS" charset="0"/>
              </a:rPr>
              <a:t>of 17 cents to 18 cents</a:t>
            </a:r>
            <a:r>
              <a:rPr lang="en-US" sz="2000" dirty="0">
                <a:solidFill>
                  <a:srgbClr val="000000"/>
                </a:solidFill>
                <a:latin typeface="Times New Roman" charset="0"/>
                <a:cs typeface="Arial Unicode MS" charset="0"/>
              </a:rPr>
              <a:t> a diluted share, </a:t>
            </a:r>
            <a:r>
              <a:rPr lang="en-US" sz="2000" b="1" dirty="0">
                <a:solidFill>
                  <a:srgbClr val="000000"/>
                </a:solidFill>
                <a:latin typeface="Times New Roman" charset="0"/>
                <a:cs typeface="Arial Unicode MS" charset="0"/>
              </a:rPr>
              <a:t>compared with 24 cents a year earlier</a:t>
            </a:r>
            <a:r>
              <a:rPr lang="en-US" sz="2000" dirty="0">
                <a:solidFill>
                  <a:srgbClr val="000000"/>
                </a:solidFill>
                <a:latin typeface="Times New Roman" charset="0"/>
                <a:cs typeface="Arial Unicode MS" charset="0"/>
              </a:rPr>
              <a:t>. The First Call/Thompson Financial consensus was that Lucent would earn </a:t>
            </a:r>
            <a:r>
              <a:rPr lang="en-US" sz="2000" u="sng" dirty="0">
                <a:solidFill>
                  <a:srgbClr val="000000"/>
                </a:solidFill>
                <a:latin typeface="Times New Roman" charset="0"/>
                <a:cs typeface="Arial Unicode MS" charset="0"/>
              </a:rPr>
              <a:t>27 cents a share</a:t>
            </a:r>
            <a:r>
              <a:rPr lang="en-US" sz="2000" dirty="0">
                <a:solidFill>
                  <a:srgbClr val="000000"/>
                </a:solidFill>
                <a:latin typeface="Times New Roman" charset="0"/>
                <a:cs typeface="Arial Unicode MS" charset="0"/>
              </a:rPr>
              <a:t>.</a:t>
            </a:r>
            <a:br>
              <a:rPr lang="en-US" sz="2000" dirty="0">
                <a:solidFill>
                  <a:srgbClr val="000000"/>
                </a:solidFill>
                <a:latin typeface="Times New Roman" charset="0"/>
                <a:cs typeface="Arial Unicode MS" charset="0"/>
              </a:rPr>
            </a:br>
            <a:endParaRPr lang="en-US" sz="2000" dirty="0">
              <a:solidFill>
                <a:srgbClr val="000000"/>
              </a:solidFill>
              <a:latin typeface="Times New Roman" charset="0"/>
              <a:cs typeface="Arial Unicode MS" charset="0"/>
            </a:endParaRPr>
          </a:p>
          <a:p>
            <a:pPr>
              <a:lnSpc>
                <a:spcPct val="80000"/>
              </a:lnSpc>
            </a:pPr>
            <a:r>
              <a:rPr lang="en-US" sz="2000" dirty="0">
                <a:latin typeface="Times New Roman" charset="0"/>
                <a:cs typeface="Arial Unicode MS" charset="0"/>
              </a:rPr>
              <a:t>10/11/2000 FT: </a:t>
            </a:r>
            <a:r>
              <a:rPr lang="ja-JP" altLang="en-US" sz="2000" dirty="0">
                <a:latin typeface="Times New Roman" charset="0"/>
                <a:cs typeface="Arial Unicode MS" charset="0"/>
              </a:rPr>
              <a:t>“</a:t>
            </a:r>
            <a:r>
              <a:rPr lang="en-US" sz="2000" dirty="0">
                <a:latin typeface="Times New Roman" charset="0"/>
                <a:cs typeface="Arial Unicode MS" charset="0"/>
              </a:rPr>
              <a:t>Shares in the world's leading telecommunications equipment company, Lucent Technologies, </a:t>
            </a:r>
            <a:r>
              <a:rPr lang="en-US" sz="2000" u="sng" dirty="0">
                <a:latin typeface="Times New Roman" charset="0"/>
                <a:cs typeface="Arial Unicode MS" charset="0"/>
              </a:rPr>
              <a:t>fell 26 percent, or $8.44, to $23.88 yesterday</a:t>
            </a:r>
            <a:r>
              <a:rPr lang="en-US" sz="2000" dirty="0">
                <a:latin typeface="Times New Roman" charset="0"/>
                <a:cs typeface="Arial Unicode MS" charset="0"/>
              </a:rPr>
              <a:t> after the company announced that its fourth-quarter earnings would fall short of market forecasts.</a:t>
            </a:r>
            <a:r>
              <a:rPr lang="ja-JP" altLang="en-US" sz="2000" dirty="0">
                <a:latin typeface="Times New Roman" charset="0"/>
              </a:rPr>
              <a:t>”</a:t>
            </a:r>
            <a:endParaRPr lang="en-US" sz="2000" dirty="0">
              <a:latin typeface="Times New Roman" charset="0"/>
            </a:endParaRPr>
          </a:p>
          <a:p>
            <a:pPr>
              <a:lnSpc>
                <a:spcPct val="80000"/>
              </a:lnSpc>
            </a:pPr>
            <a:endParaRPr lang="en-US" sz="1700" dirty="0">
              <a:latin typeface="Times New Roman" charset="0"/>
            </a:endParaRPr>
          </a:p>
          <a:p>
            <a:pPr>
              <a:lnSpc>
                <a:spcPct val="80000"/>
              </a:lnSpc>
            </a:pPr>
            <a:endParaRPr lang="en-US" sz="1700" dirty="0">
              <a:latin typeface="Times New Roman" charset="0"/>
            </a:endParaRPr>
          </a:p>
          <a:p>
            <a:pPr>
              <a:buClr>
                <a:schemeClr val="tx1"/>
              </a:buClr>
              <a:buSzPct val="150000"/>
              <a:buFont typeface="Monotype Sorts" charset="0"/>
              <a:buNone/>
            </a:pPr>
            <a:r>
              <a:rPr lang="en-US" sz="2800" b="1" dirty="0">
                <a:solidFill>
                  <a:srgbClr val="0070C0"/>
                </a:solidFill>
                <a:latin typeface="Times New Roman" charset="0"/>
                <a:cs typeface="Arial Unicode MS" charset="0"/>
              </a:rPr>
              <a:t>Accounting Information Moves the Market!</a:t>
            </a:r>
          </a:p>
          <a:p>
            <a:pPr>
              <a:lnSpc>
                <a:spcPct val="80000"/>
              </a:lnSpc>
              <a:buFont typeface="Monotype Sorts" charset="0"/>
              <a:buNone/>
            </a:pPr>
            <a:endParaRPr lang="en-US" sz="1700" dirty="0">
              <a:latin typeface="Times New Roman" charset="0"/>
            </a:endParaRPr>
          </a:p>
        </p:txBody>
      </p:sp>
      <p:sp>
        <p:nvSpPr>
          <p:cNvPr id="8196" name="Slide Number Placeholder 4"/>
          <p:cNvSpPr>
            <a:spLocks noGrp="1"/>
          </p:cNvSpPr>
          <p:nvPr>
            <p:ph type="sldNum" sz="quarter" idx="4294967295"/>
          </p:nvPr>
        </p:nvSpPr>
        <p:spPr bwMode="auto">
          <a:xfrm>
            <a:off x="6553200" y="6524625"/>
            <a:ext cx="2133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charset="0"/>
                <a:ea typeface="ＭＳ Ｐゴシック" charset="0"/>
              </a:defRPr>
            </a:lvl1pPr>
            <a:lvl2pPr>
              <a:defRPr sz="28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000">
                <a:solidFill>
                  <a:schemeClr val="tx1"/>
                </a:solidFill>
                <a:latin typeface="Times New Roman" charset="0"/>
                <a:ea typeface="ＭＳ Ｐゴシック" charset="0"/>
              </a:defRPr>
            </a:lvl4pPr>
            <a:lvl5pPr>
              <a:defRPr sz="2000">
                <a:solidFill>
                  <a:schemeClr val="tx1"/>
                </a:solidFill>
                <a:latin typeface="Times New Roman" charset="0"/>
                <a:ea typeface="ＭＳ Ｐゴシック" charset="0"/>
              </a:defRPr>
            </a:lvl5pPr>
            <a:lvl6pPr>
              <a:buFont typeface="Monotype Sorts" charset="0"/>
              <a:defRPr sz="2000">
                <a:solidFill>
                  <a:schemeClr val="tx1"/>
                </a:solidFill>
                <a:latin typeface="Times New Roman" charset="0"/>
                <a:ea typeface="ＭＳ Ｐゴシック" charset="0"/>
              </a:defRPr>
            </a:lvl6pPr>
            <a:lvl7pPr>
              <a:buFont typeface="Monotype Sorts" charset="0"/>
              <a:defRPr sz="2000">
                <a:solidFill>
                  <a:schemeClr val="tx1"/>
                </a:solidFill>
                <a:latin typeface="Times New Roman" charset="0"/>
                <a:ea typeface="ＭＳ Ｐゴシック" charset="0"/>
              </a:defRPr>
            </a:lvl7pPr>
            <a:lvl8pPr>
              <a:buFont typeface="Monotype Sorts" charset="0"/>
              <a:defRPr sz="2000">
                <a:solidFill>
                  <a:schemeClr val="tx1"/>
                </a:solidFill>
                <a:latin typeface="Times New Roman" charset="0"/>
                <a:ea typeface="ＭＳ Ｐゴシック" charset="0"/>
              </a:defRPr>
            </a:lvl8pPr>
            <a:lvl9pPr>
              <a:buFont typeface="Monotype Sorts" charset="0"/>
              <a:defRPr sz="2000">
                <a:solidFill>
                  <a:schemeClr val="tx1"/>
                </a:solidFill>
                <a:latin typeface="Times New Roman" charset="0"/>
                <a:ea typeface="ＭＳ Ｐゴシック" charset="0"/>
              </a:defRPr>
            </a:lvl9pPr>
          </a:lstStyle>
          <a:p>
            <a:fld id="{F1E00C11-798A-814D-B470-611FC3165C6C}" type="slidenum">
              <a:rPr lang="en-US" sz="1600">
                <a:solidFill>
                  <a:schemeClr val="folHlink"/>
                </a:solidFill>
                <a:latin typeface="Arial" charset="0"/>
              </a:rPr>
              <a:pPr/>
              <a:t>15</a:t>
            </a:fld>
            <a:endParaRPr lang="en-US" sz="1600">
              <a:solidFill>
                <a:schemeClr val="folHlink"/>
              </a:solidFill>
              <a:latin typeface="Arial" charset="0"/>
            </a:endParaRPr>
          </a:p>
        </p:txBody>
      </p:sp>
    </p:spTree>
    <p:extLst>
      <p:ext uri="{BB962C8B-B14F-4D97-AF65-F5344CB8AC3E}">
        <p14:creationId xmlns:p14="http://schemas.microsoft.com/office/powerpoint/2010/main" val="116223752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676400" y="503238"/>
            <a:ext cx="7086600" cy="563562"/>
          </a:xfrm>
        </p:spPr>
        <p:txBody>
          <a:bodyPr/>
          <a:lstStyle/>
          <a:p>
            <a:r>
              <a:rPr lang="en-US">
                <a:latin typeface="Book Antiqua" charset="0"/>
              </a:rPr>
              <a:t>Earnings Manipulation</a:t>
            </a:r>
          </a:p>
        </p:txBody>
      </p:sp>
      <p:sp>
        <p:nvSpPr>
          <p:cNvPr id="66563" name="Rectangle 3"/>
          <p:cNvSpPr>
            <a:spLocks noGrp="1" noChangeArrowheads="1"/>
          </p:cNvSpPr>
          <p:nvPr>
            <p:ph type="body" idx="1"/>
          </p:nvPr>
        </p:nvSpPr>
        <p:spPr>
          <a:xfrm>
            <a:off x="619125" y="1524000"/>
            <a:ext cx="7824788" cy="2286000"/>
          </a:xfrm>
        </p:spPr>
        <p:txBody>
          <a:bodyPr>
            <a:normAutofit lnSpcReduction="10000"/>
          </a:bodyPr>
          <a:lstStyle/>
          <a:p>
            <a:pPr eaLnBrk="1" hangingPunct="1">
              <a:buFont typeface="Monotype Sorts" pitchFamily="2" charset="2"/>
              <a:buChar char="¥"/>
              <a:defRPr/>
            </a:pPr>
            <a:r>
              <a:rPr lang="en-US" sz="2400" dirty="0" smtClean="0">
                <a:solidFill>
                  <a:srgbClr val="C0504D"/>
                </a:solidFill>
                <a:ea typeface="+mn-ea"/>
                <a:hlinkClick r:id="rId2" action="ppaction://hlinkfile"/>
              </a:rPr>
              <a:t>Burgstahler and </a:t>
            </a:r>
            <a:r>
              <a:rPr lang="en-US" sz="2400" dirty="0" err="1" smtClean="0">
                <a:solidFill>
                  <a:srgbClr val="C0504D"/>
                </a:solidFill>
                <a:ea typeface="+mn-ea"/>
                <a:hlinkClick r:id="rId2" action="ppaction://hlinkfile"/>
              </a:rPr>
              <a:t>Dichev</a:t>
            </a:r>
            <a:r>
              <a:rPr lang="en-US" sz="2400" dirty="0" smtClean="0">
                <a:solidFill>
                  <a:schemeClr val="accent1">
                    <a:lumMod val="75000"/>
                  </a:schemeClr>
                </a:solidFill>
                <a:ea typeface="+mn-ea"/>
                <a:hlinkClick r:id="rId2" action="ppaction://hlinkfile"/>
              </a:rPr>
              <a:t> </a:t>
            </a:r>
            <a:r>
              <a:rPr lang="en-US" sz="2400" dirty="0" smtClean="0">
                <a:ea typeface="+mn-ea"/>
              </a:rPr>
              <a:t>(1998), </a:t>
            </a:r>
            <a:r>
              <a:rPr lang="en-US" sz="2400" i="1" dirty="0" smtClean="0">
                <a:ea typeface="+mn-ea"/>
              </a:rPr>
              <a:t>Journal of Accounting and Economics</a:t>
            </a:r>
          </a:p>
          <a:p>
            <a:pPr marL="800100" lvl="2" indent="-342900" eaLnBrk="1" hangingPunct="1">
              <a:buClr>
                <a:srgbClr val="6D77BF"/>
              </a:buClr>
              <a:buSzPct val="150000"/>
              <a:buFont typeface="Wingdings" pitchFamily="2" charset="2"/>
              <a:buChar char="§"/>
              <a:defRPr/>
            </a:pPr>
            <a:r>
              <a:rPr lang="en-US" sz="2000" dirty="0" smtClean="0"/>
              <a:t>The frequency distribution of reported earnings for 75,999 U.S. Corporation annual earnings over 1976-1994.</a:t>
            </a:r>
          </a:p>
          <a:p>
            <a:pPr marL="800100" lvl="2" indent="-342900" eaLnBrk="1" hangingPunct="1">
              <a:buClr>
                <a:srgbClr val="6D77BF"/>
              </a:buClr>
              <a:buSzPct val="150000"/>
              <a:buFont typeface="Wingdings" pitchFamily="2" charset="2"/>
              <a:buChar char="§"/>
              <a:defRPr/>
            </a:pPr>
            <a:r>
              <a:rPr lang="en-US" sz="2000" dirty="0" smtClean="0"/>
              <a:t>Relative to a smooth distribution, there are too few slight losses and too many slight profits.</a:t>
            </a:r>
          </a:p>
        </p:txBody>
      </p:sp>
      <p:sp>
        <p:nvSpPr>
          <p:cNvPr id="28676" name="Slide Number Placeholder 13"/>
          <p:cNvSpPr>
            <a:spLocks noGrp="1"/>
          </p:cNvSpPr>
          <p:nvPr>
            <p:ph type="sldNum" sz="quarter" idx="4294967295"/>
          </p:nvPr>
        </p:nvSpPr>
        <p:spPr bwMode="auto">
          <a:xfrm>
            <a:off x="8153400" y="6524625"/>
            <a:ext cx="2133600" cy="152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charset="0"/>
                <a:ea typeface="ＭＳ Ｐゴシック" charset="0"/>
              </a:defRPr>
            </a:lvl1pPr>
            <a:lvl2pPr>
              <a:defRPr sz="28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000">
                <a:solidFill>
                  <a:schemeClr val="tx1"/>
                </a:solidFill>
                <a:latin typeface="Times New Roman" charset="0"/>
                <a:ea typeface="ＭＳ Ｐゴシック" charset="0"/>
              </a:defRPr>
            </a:lvl4pPr>
            <a:lvl5pPr>
              <a:defRPr sz="2000">
                <a:solidFill>
                  <a:schemeClr val="tx1"/>
                </a:solidFill>
                <a:latin typeface="Times New Roman" charset="0"/>
                <a:ea typeface="ＭＳ Ｐゴシック" charset="0"/>
              </a:defRPr>
            </a:lvl5pPr>
            <a:lvl6pPr>
              <a:buFont typeface="Monotype Sorts" charset="0"/>
              <a:defRPr sz="2000">
                <a:solidFill>
                  <a:schemeClr val="tx1"/>
                </a:solidFill>
                <a:latin typeface="Times New Roman" charset="0"/>
                <a:ea typeface="ＭＳ Ｐゴシック" charset="0"/>
              </a:defRPr>
            </a:lvl6pPr>
            <a:lvl7pPr>
              <a:buFont typeface="Monotype Sorts" charset="0"/>
              <a:defRPr sz="2000">
                <a:solidFill>
                  <a:schemeClr val="tx1"/>
                </a:solidFill>
                <a:latin typeface="Times New Roman" charset="0"/>
                <a:ea typeface="ＭＳ Ｐゴシック" charset="0"/>
              </a:defRPr>
            </a:lvl7pPr>
            <a:lvl8pPr>
              <a:buFont typeface="Monotype Sorts" charset="0"/>
              <a:defRPr sz="2000">
                <a:solidFill>
                  <a:schemeClr val="tx1"/>
                </a:solidFill>
                <a:latin typeface="Times New Roman" charset="0"/>
                <a:ea typeface="ＭＳ Ｐゴシック" charset="0"/>
              </a:defRPr>
            </a:lvl8pPr>
            <a:lvl9pPr>
              <a:buFont typeface="Monotype Sorts" charset="0"/>
              <a:defRPr sz="2000">
                <a:solidFill>
                  <a:schemeClr val="tx1"/>
                </a:solidFill>
                <a:latin typeface="Times New Roman" charset="0"/>
                <a:ea typeface="ＭＳ Ｐゴシック" charset="0"/>
              </a:defRPr>
            </a:lvl9pPr>
          </a:lstStyle>
          <a:p>
            <a:fld id="{6BDB97A5-2ED7-294C-90FD-6C8D08DB5ADB}" type="slidenum">
              <a:rPr lang="en-US" sz="1400">
                <a:solidFill>
                  <a:schemeClr val="tx2"/>
                </a:solidFill>
                <a:latin typeface="Arial" charset="0"/>
              </a:rPr>
              <a:pPr/>
              <a:t>16</a:t>
            </a:fld>
            <a:endParaRPr lang="en-US" sz="1400">
              <a:solidFill>
                <a:schemeClr val="tx2"/>
              </a:solidFill>
              <a:latin typeface="Arial" charset="0"/>
            </a:endParaRPr>
          </a:p>
        </p:txBody>
      </p:sp>
      <p:pic>
        <p:nvPicPr>
          <p:cNvPr id="28677"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419600" y="3581400"/>
            <a:ext cx="4502150" cy="277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ertical Scroll 7"/>
          <p:cNvSpPr/>
          <p:nvPr/>
        </p:nvSpPr>
        <p:spPr bwMode="auto">
          <a:xfrm>
            <a:off x="609600" y="3733800"/>
            <a:ext cx="3810000" cy="2897188"/>
          </a:xfrm>
          <a:prstGeom prst="verticalScroll">
            <a:avLst/>
          </a:prstGeom>
          <a:solidFill>
            <a:schemeClr val="accent2">
              <a:lumMod val="40000"/>
              <a:lumOff val="60000"/>
            </a:schemeClr>
          </a:solidFill>
          <a:ln w="9525" cap="flat" cmpd="sng" algn="ctr">
            <a:noFill/>
            <a:prstDash val="solid"/>
            <a:round/>
            <a:headEnd type="none" w="med" len="med"/>
            <a:tailEnd type="none" w="med" len="med"/>
          </a:ln>
          <a:effectLst/>
        </p:spPr>
        <p:txBody>
          <a:bodyPr>
            <a:spAutoFit/>
          </a:bodyPr>
          <a:lstStyle/>
          <a:p>
            <a:r>
              <a:rPr lang="en-US" b="1">
                <a:solidFill>
                  <a:schemeClr val="tx1"/>
                </a:solidFill>
              </a:rPr>
              <a:t>It looks like </a:t>
            </a:r>
            <a:r>
              <a:rPr lang="ja-JP" altLang="en-US" b="1">
                <a:solidFill>
                  <a:schemeClr val="tx1"/>
                </a:solidFill>
              </a:rPr>
              <a:t>“</a:t>
            </a:r>
            <a:r>
              <a:rPr lang="en-US" b="1">
                <a:solidFill>
                  <a:schemeClr val="tx1"/>
                </a:solidFill>
              </a:rPr>
              <a:t>creative accounting</a:t>
            </a:r>
            <a:r>
              <a:rPr lang="ja-JP" altLang="en-US" b="1">
                <a:solidFill>
                  <a:schemeClr val="tx1"/>
                </a:solidFill>
              </a:rPr>
              <a:t>”</a:t>
            </a:r>
            <a:endParaRPr lang="en-US" b="1">
              <a:solidFill>
                <a:schemeClr val="tx1"/>
              </a:solidFill>
            </a:endParaRPr>
          </a:p>
          <a:p>
            <a:r>
              <a:rPr lang="en-US" b="1">
                <a:solidFill>
                  <a:schemeClr val="tx1"/>
                </a:solidFill>
              </a:rPr>
              <a:t>is at work</a:t>
            </a:r>
          </a:p>
          <a:p>
            <a:pPr>
              <a:buFont typeface="Wingdings" charset="0"/>
              <a:buChar char="Ø"/>
            </a:pPr>
            <a:r>
              <a:rPr lang="en-US" sz="1800">
                <a:solidFill>
                  <a:schemeClr val="tx1"/>
                </a:solidFill>
              </a:rPr>
              <a:t> Enron</a:t>
            </a:r>
          </a:p>
          <a:p>
            <a:pPr>
              <a:buFont typeface="Wingdings" charset="0"/>
              <a:buChar char="Ø"/>
            </a:pPr>
            <a:r>
              <a:rPr lang="en-US" sz="1800">
                <a:solidFill>
                  <a:schemeClr val="tx1"/>
                </a:solidFill>
              </a:rPr>
              <a:t> AOL</a:t>
            </a:r>
          </a:p>
        </p:txBody>
      </p:sp>
    </p:spTree>
    <p:extLst>
      <p:ext uri="{BB962C8B-B14F-4D97-AF65-F5344CB8AC3E}">
        <p14:creationId xmlns:p14="http://schemas.microsoft.com/office/powerpoint/2010/main" val="281919046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0"/>
            <a:ext cx="8539163" cy="318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800600"/>
            <a:ext cx="8029575"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7652" name="Text Box 4"/>
          <p:cNvSpPr txBox="1">
            <a:spLocks noChangeArrowheads="1"/>
          </p:cNvSpPr>
          <p:nvPr/>
        </p:nvSpPr>
        <p:spPr bwMode="auto">
          <a:xfrm>
            <a:off x="2590800" y="533400"/>
            <a:ext cx="34496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3200">
                <a:solidFill>
                  <a:schemeClr val="tx1"/>
                </a:solidFill>
                <a:latin typeface="Times New Roman" charset="0"/>
                <a:ea typeface="ＭＳ Ｐゴシック" charset="0"/>
              </a:defRPr>
            </a:lvl1pPr>
            <a:lvl2pPr>
              <a:defRPr sz="28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000">
                <a:solidFill>
                  <a:schemeClr val="tx1"/>
                </a:solidFill>
                <a:latin typeface="Times New Roman" charset="0"/>
                <a:ea typeface="ＭＳ Ｐゴシック" charset="0"/>
              </a:defRPr>
            </a:lvl4pPr>
            <a:lvl5pPr>
              <a:defRPr sz="2000">
                <a:solidFill>
                  <a:schemeClr val="tx1"/>
                </a:solidFill>
                <a:latin typeface="Times New Roman" charset="0"/>
                <a:ea typeface="ＭＳ Ｐゴシック" charset="0"/>
              </a:defRPr>
            </a:lvl5pPr>
            <a:lvl6pPr>
              <a:buFont typeface="Monotype Sorts" charset="0"/>
              <a:defRPr sz="2000">
                <a:solidFill>
                  <a:schemeClr val="tx1"/>
                </a:solidFill>
                <a:latin typeface="Times New Roman" charset="0"/>
                <a:ea typeface="ＭＳ Ｐゴシック" charset="0"/>
              </a:defRPr>
            </a:lvl6pPr>
            <a:lvl7pPr>
              <a:buFont typeface="Monotype Sorts" charset="0"/>
              <a:defRPr sz="2000">
                <a:solidFill>
                  <a:schemeClr val="tx1"/>
                </a:solidFill>
                <a:latin typeface="Times New Roman" charset="0"/>
                <a:ea typeface="ＭＳ Ｐゴシック" charset="0"/>
              </a:defRPr>
            </a:lvl7pPr>
            <a:lvl8pPr>
              <a:buFont typeface="Monotype Sorts" charset="0"/>
              <a:defRPr sz="2000">
                <a:solidFill>
                  <a:schemeClr val="tx1"/>
                </a:solidFill>
                <a:latin typeface="Times New Roman" charset="0"/>
                <a:ea typeface="ＭＳ Ｐゴシック" charset="0"/>
              </a:defRPr>
            </a:lvl8pPr>
            <a:lvl9pPr>
              <a:buFont typeface="Monotype Sorts" charset="0"/>
              <a:defRPr sz="2000">
                <a:solidFill>
                  <a:schemeClr val="tx1"/>
                </a:solidFill>
                <a:latin typeface="Times New Roman" charset="0"/>
                <a:ea typeface="ＭＳ Ｐゴシック" charset="0"/>
              </a:defRPr>
            </a:lvl9pPr>
          </a:lstStyle>
          <a:p>
            <a:r>
              <a:rPr lang="en-US" sz="2800">
                <a:solidFill>
                  <a:srgbClr val="CC0000"/>
                </a:solidFill>
                <a:latin typeface="Arial" charset="0"/>
              </a:rPr>
              <a:t>Enron’s Cash Flows </a:t>
            </a:r>
          </a:p>
          <a:p>
            <a:endParaRPr lang="en-US" sz="2800">
              <a:solidFill>
                <a:srgbClr val="CC0000"/>
              </a:solidFill>
              <a:latin typeface="Arial" charset="0"/>
            </a:endParaRPr>
          </a:p>
        </p:txBody>
      </p:sp>
    </p:spTree>
    <p:extLst>
      <p:ext uri="{BB962C8B-B14F-4D97-AF65-F5344CB8AC3E}">
        <p14:creationId xmlns:p14="http://schemas.microsoft.com/office/powerpoint/2010/main" val="145976162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a:t>
            </a:r>
            <a:endParaRPr lang="en-US" dirty="0"/>
          </a:p>
        </p:txBody>
      </p:sp>
      <p:sp>
        <p:nvSpPr>
          <p:cNvPr id="3" name="Content Placeholder 2"/>
          <p:cNvSpPr>
            <a:spLocks noGrp="1"/>
          </p:cNvSpPr>
          <p:nvPr>
            <p:ph idx="1"/>
          </p:nvPr>
        </p:nvSpPr>
        <p:spPr/>
        <p:txBody>
          <a:bodyPr/>
          <a:lstStyle/>
          <a:p>
            <a:r>
              <a:rPr lang="en-US" sz="2800" dirty="0" smtClean="0"/>
              <a:t>Case studies</a:t>
            </a:r>
          </a:p>
          <a:p>
            <a:pPr lvl="1"/>
            <a:r>
              <a:rPr lang="en-US" dirty="0" smtClean="0"/>
              <a:t>Heavily used in EMBA (seven group projects and one individual project)</a:t>
            </a:r>
          </a:p>
          <a:p>
            <a:pPr lvl="1"/>
            <a:r>
              <a:rPr lang="en-US" dirty="0" smtClean="0"/>
              <a:t>MBA (Non-INTO): two group projects and one individual project</a:t>
            </a:r>
          </a:p>
          <a:p>
            <a:pPr lvl="1"/>
            <a:r>
              <a:rPr lang="en-US" dirty="0" smtClean="0"/>
              <a:t>INTO session: one group project and one individual project</a:t>
            </a:r>
          </a:p>
          <a:p>
            <a:pPr marL="349250" lvl="1" indent="0">
              <a:buNone/>
            </a:pPr>
            <a:endParaRPr lang="en-US" dirty="0" smtClean="0"/>
          </a:p>
          <a:p>
            <a:pPr lvl="1"/>
            <a:endParaRPr lang="en-US" dirty="0" smtClean="0"/>
          </a:p>
          <a:p>
            <a:pPr lvl="1"/>
            <a:endParaRPr lang="en-US" dirty="0" smtClean="0"/>
          </a:p>
          <a:p>
            <a:pPr marL="349250" lvl="1" indent="0">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516121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Communicate</a:t>
            </a:r>
            <a:endParaRPr lang="en-US" dirty="0"/>
          </a:p>
        </p:txBody>
      </p:sp>
      <p:sp>
        <p:nvSpPr>
          <p:cNvPr id="3" name="Content Placeholder 2"/>
          <p:cNvSpPr>
            <a:spLocks noGrp="1"/>
          </p:cNvSpPr>
          <p:nvPr>
            <p:ph idx="1"/>
          </p:nvPr>
        </p:nvSpPr>
        <p:spPr/>
        <p:txBody>
          <a:bodyPr/>
          <a:lstStyle/>
          <a:p>
            <a:r>
              <a:rPr lang="en-US" dirty="0" smtClean="0"/>
              <a:t>Active participation</a:t>
            </a:r>
          </a:p>
          <a:p>
            <a:pPr lvl="1"/>
            <a:r>
              <a:rPr lang="en-US" dirty="0" smtClean="0"/>
              <a:t>Bring in interesting topics</a:t>
            </a:r>
          </a:p>
          <a:p>
            <a:pPr lvl="1"/>
            <a:r>
              <a:rPr lang="en-US" dirty="0" smtClean="0"/>
              <a:t>Encourage quiet students to talk</a:t>
            </a:r>
          </a:p>
          <a:p>
            <a:r>
              <a:rPr lang="en-US" dirty="0" smtClean="0"/>
              <a:t>Group and individual report</a:t>
            </a:r>
          </a:p>
          <a:p>
            <a:r>
              <a:rPr lang="en-US" dirty="0" smtClean="0"/>
              <a:t>Presentations</a:t>
            </a:r>
            <a:endParaRPr lang="en-US" dirty="0"/>
          </a:p>
        </p:txBody>
      </p:sp>
    </p:spTree>
    <p:extLst>
      <p:ext uri="{BB962C8B-B14F-4D97-AF65-F5344CB8AC3E}">
        <p14:creationId xmlns:p14="http://schemas.microsoft.com/office/powerpoint/2010/main" val="127156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generalizability of this talk is restricted by</a:t>
            </a:r>
            <a:endParaRPr lang="en-US" sz="3600" dirty="0"/>
          </a:p>
        </p:txBody>
      </p:sp>
      <p:sp>
        <p:nvSpPr>
          <p:cNvPr id="3" name="Content Placeholder 2"/>
          <p:cNvSpPr>
            <a:spLocks noGrp="1"/>
          </p:cNvSpPr>
          <p:nvPr>
            <p:ph idx="1"/>
          </p:nvPr>
        </p:nvSpPr>
        <p:spPr/>
        <p:txBody>
          <a:bodyPr/>
          <a:lstStyle/>
          <a:p>
            <a:r>
              <a:rPr lang="en-US" sz="2800" dirty="0" smtClean="0"/>
              <a:t>Limited teaching experience in teaching Chinese students in China</a:t>
            </a:r>
          </a:p>
          <a:p>
            <a:r>
              <a:rPr lang="en-US" sz="2800" dirty="0" smtClean="0"/>
              <a:t>Area</a:t>
            </a:r>
          </a:p>
          <a:p>
            <a:pPr marL="0" indent="0">
              <a:buNone/>
            </a:pPr>
            <a:endParaRPr lang="en-US" dirty="0"/>
          </a:p>
        </p:txBody>
      </p:sp>
    </p:spTree>
    <p:extLst>
      <p:ext uri="{BB962C8B-B14F-4D97-AF65-F5344CB8AC3E}">
        <p14:creationId xmlns:p14="http://schemas.microsoft.com/office/powerpoint/2010/main" val="396403411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Skills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71451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sz="2800" dirty="0"/>
          </a:p>
        </p:txBody>
      </p:sp>
      <p:sp>
        <p:nvSpPr>
          <p:cNvPr id="3" name="Content Placeholder 2"/>
          <p:cNvSpPr>
            <a:spLocks noGrp="1"/>
          </p:cNvSpPr>
          <p:nvPr>
            <p:ph idx="1"/>
          </p:nvPr>
        </p:nvSpPr>
        <p:spPr/>
        <p:txBody>
          <a:bodyPr>
            <a:normAutofit/>
          </a:bodyPr>
          <a:lstStyle/>
          <a:p>
            <a:r>
              <a:rPr lang="en-US" dirty="0" smtClean="0"/>
              <a:t>Update cases often</a:t>
            </a:r>
          </a:p>
          <a:p>
            <a:r>
              <a:rPr lang="en-US" dirty="0" smtClean="0"/>
              <a:t>In-class exercises</a:t>
            </a:r>
          </a:p>
          <a:p>
            <a:r>
              <a:rPr lang="en-US" dirty="0" smtClean="0"/>
              <a:t>Let students lead brief preview and review </a:t>
            </a:r>
            <a:endParaRPr lang="en-US" dirty="0" smtClean="0"/>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50033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 </a:t>
            </a:r>
            <a:br>
              <a:rPr lang="en-US" dirty="0" smtClean="0"/>
            </a:br>
            <a:r>
              <a:rPr lang="en-US" sz="2800" dirty="0" smtClean="0"/>
              <a:t>(contract between instructors and students)</a:t>
            </a:r>
            <a:endParaRPr lang="en-US" sz="2800" dirty="0"/>
          </a:p>
        </p:txBody>
      </p:sp>
      <p:sp>
        <p:nvSpPr>
          <p:cNvPr id="3" name="Content Placeholder 2"/>
          <p:cNvSpPr>
            <a:spLocks noGrp="1"/>
          </p:cNvSpPr>
          <p:nvPr>
            <p:ph idx="1"/>
          </p:nvPr>
        </p:nvSpPr>
        <p:spPr/>
        <p:txBody>
          <a:bodyPr/>
          <a:lstStyle/>
          <a:p>
            <a:r>
              <a:rPr lang="en-US" dirty="0" smtClean="0"/>
              <a:t>Specify expectations (general and specific)</a:t>
            </a:r>
          </a:p>
          <a:p>
            <a:r>
              <a:rPr lang="en-US" dirty="0" smtClean="0"/>
              <a:t>Evaluation policy</a:t>
            </a:r>
          </a:p>
          <a:p>
            <a:r>
              <a:rPr lang="en-US" dirty="0" smtClean="0"/>
              <a:t>Course policy </a:t>
            </a:r>
          </a:p>
          <a:p>
            <a:r>
              <a:rPr lang="en-US" dirty="0" smtClean="0"/>
              <a:t>Guidelines for all the turn</a:t>
            </a:r>
            <a:r>
              <a:rPr lang="en-US" smtClean="0"/>
              <a:t>-ins </a:t>
            </a:r>
            <a:endParaRPr lang="en-US" dirty="0" smtClean="0"/>
          </a:p>
          <a:p>
            <a:r>
              <a:rPr lang="en-US" dirty="0" smtClean="0"/>
              <a:t>Detailed schedule of every class meet. </a:t>
            </a:r>
          </a:p>
          <a:p>
            <a:endParaRPr lang="en-US" dirty="0" smtClean="0"/>
          </a:p>
          <a:p>
            <a:endParaRPr lang="en-US" dirty="0" smtClean="0"/>
          </a:p>
          <a:p>
            <a:endParaRPr lang="en-US" dirty="0"/>
          </a:p>
        </p:txBody>
      </p:sp>
    </p:spTree>
    <p:extLst>
      <p:ext uri="{BB962C8B-B14F-4D97-AF65-F5344CB8AC3E}">
        <p14:creationId xmlns:p14="http://schemas.microsoft.com/office/powerpoint/2010/main" val="211555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Portfolio </a:t>
            </a:r>
            <a:endParaRPr lang="en-US" dirty="0"/>
          </a:p>
        </p:txBody>
      </p:sp>
      <p:sp>
        <p:nvSpPr>
          <p:cNvPr id="3" name="Text Placeholder 2"/>
          <p:cNvSpPr>
            <a:spLocks noGrp="1"/>
          </p:cNvSpPr>
          <p:nvPr>
            <p:ph type="body" idx="1"/>
          </p:nvPr>
        </p:nvSpPr>
        <p:spPr/>
        <p:txBody>
          <a:bodyPr/>
          <a:lstStyle/>
          <a:p>
            <a:r>
              <a:rPr lang="en-US" dirty="0" smtClean="0"/>
              <a:t>Accounting for Managers (MBA, EMBA, and On-line MBA)</a:t>
            </a:r>
            <a:endParaRPr lang="en-US" dirty="0"/>
          </a:p>
        </p:txBody>
      </p:sp>
    </p:spTree>
    <p:extLst>
      <p:ext uri="{BB962C8B-B14F-4D97-AF65-F5344CB8AC3E}">
        <p14:creationId xmlns:p14="http://schemas.microsoft.com/office/powerpoint/2010/main" val="3794875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MBA Teaching Experience</a:t>
            </a:r>
            <a:endParaRPr lang="en-US" dirty="0"/>
          </a:p>
        </p:txBody>
      </p:sp>
      <p:sp>
        <p:nvSpPr>
          <p:cNvPr id="3" name="Content Placeholder 2"/>
          <p:cNvSpPr>
            <a:spLocks noGrp="1"/>
          </p:cNvSpPr>
          <p:nvPr>
            <p:ph idx="1"/>
          </p:nvPr>
        </p:nvSpPr>
        <p:spPr/>
        <p:txBody>
          <a:bodyPr/>
          <a:lstStyle/>
          <a:p>
            <a:r>
              <a:rPr lang="en-US" dirty="0" smtClean="0"/>
              <a:t>22 sessions of regular MBA and 6 sessions of EMBA (since Fall 2008)</a:t>
            </a:r>
          </a:p>
          <a:p>
            <a:r>
              <a:rPr lang="en-US" dirty="0" smtClean="0"/>
              <a:t>INTO students (Fall 2011)</a:t>
            </a:r>
          </a:p>
          <a:p>
            <a:r>
              <a:rPr lang="en-US" dirty="0" smtClean="0"/>
              <a:t>Developing on-line MBA (Spring 2014)</a:t>
            </a:r>
            <a:endParaRPr lang="en-US" dirty="0"/>
          </a:p>
        </p:txBody>
      </p:sp>
    </p:spTree>
    <p:extLst>
      <p:ext uri="{BB962C8B-B14F-4D97-AF65-F5344CB8AC3E}">
        <p14:creationId xmlns:p14="http://schemas.microsoft.com/office/powerpoint/2010/main" val="322814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Evaluation</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063186429"/>
              </p:ext>
            </p:extLst>
          </p:nvPr>
        </p:nvGraphicFramePr>
        <p:xfrm>
          <a:off x="549275" y="1619146"/>
          <a:ext cx="7870084" cy="47420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648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Evaluation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1965359"/>
              </p:ext>
            </p:extLst>
          </p:nvPr>
        </p:nvGraphicFramePr>
        <p:xfrm>
          <a:off x="719459" y="1588538"/>
          <a:ext cx="7872092" cy="45963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306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Teaching</a:t>
            </a:r>
            <a:endParaRPr lang="en-US" dirty="0"/>
          </a:p>
        </p:txBody>
      </p:sp>
      <p:sp>
        <p:nvSpPr>
          <p:cNvPr id="3" name="Content Placeholder 2"/>
          <p:cNvSpPr>
            <a:spLocks noGrp="1"/>
          </p:cNvSpPr>
          <p:nvPr>
            <p:ph idx="1"/>
          </p:nvPr>
        </p:nvSpPr>
        <p:spPr/>
        <p:txBody>
          <a:bodyPr/>
          <a:lstStyle/>
          <a:p>
            <a:r>
              <a:rPr lang="en-US" dirty="0"/>
              <a:t>M</a:t>
            </a:r>
            <a:r>
              <a:rPr lang="en-US" dirty="0" smtClean="0"/>
              <a:t>otivating</a:t>
            </a:r>
            <a:r>
              <a:rPr lang="en-US" dirty="0"/>
              <a:t>, inspiring, uplifting, and convincing the students that they are capable of achieving a lot more than what they have already </a:t>
            </a:r>
            <a:r>
              <a:rPr lang="en-US" dirty="0" smtClean="0"/>
              <a:t>done</a:t>
            </a:r>
          </a:p>
          <a:p>
            <a:r>
              <a:rPr lang="en-US" dirty="0" smtClean="0"/>
              <a:t>Bright </a:t>
            </a:r>
            <a:r>
              <a:rPr lang="en-US" dirty="0"/>
              <a:t>students excel but the average students are also motivated to push themselves to excel </a:t>
            </a:r>
            <a:endParaRPr lang="en-US" dirty="0" smtClean="0"/>
          </a:p>
          <a:p>
            <a:pPr marL="0" indent="0">
              <a:buNone/>
            </a:pPr>
            <a:endParaRPr lang="en-US" dirty="0"/>
          </a:p>
        </p:txBody>
      </p:sp>
      <p:sp>
        <p:nvSpPr>
          <p:cNvPr id="4" name="TextBox 3"/>
          <p:cNvSpPr txBox="1"/>
          <p:nvPr/>
        </p:nvSpPr>
        <p:spPr>
          <a:xfrm>
            <a:off x="3057307" y="4444655"/>
            <a:ext cx="2754480" cy="707886"/>
          </a:xfrm>
          <a:prstGeom prst="rect">
            <a:avLst/>
          </a:prstGeom>
          <a:noFill/>
        </p:spPr>
        <p:txBody>
          <a:bodyPr wrap="none" rtlCol="0">
            <a:spAutoFit/>
          </a:bodyPr>
          <a:lstStyle/>
          <a:p>
            <a:r>
              <a:rPr lang="en-US" sz="4000" b="1" dirty="0" smtClean="0">
                <a:solidFill>
                  <a:schemeClr val="accent5">
                    <a:lumMod val="50000"/>
                  </a:schemeClr>
                </a:solidFill>
              </a:rPr>
              <a:t>Motivation</a:t>
            </a:r>
            <a:endParaRPr lang="en-US" sz="4000" b="1" dirty="0">
              <a:solidFill>
                <a:schemeClr val="accent5">
                  <a:lumMod val="50000"/>
                </a:schemeClr>
              </a:solidFill>
            </a:endParaRPr>
          </a:p>
        </p:txBody>
      </p:sp>
    </p:spTree>
    <p:extLst>
      <p:ext uri="{BB962C8B-B14F-4D97-AF65-F5344CB8AC3E}">
        <p14:creationId xmlns:p14="http://schemas.microsoft.com/office/powerpoint/2010/main" val="6579593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 Course Objectives</a:t>
            </a:r>
            <a:endParaRPr lang="en-US" dirty="0"/>
          </a:p>
        </p:txBody>
      </p:sp>
      <p:sp>
        <p:nvSpPr>
          <p:cNvPr id="3" name="Text Placeholder 2"/>
          <p:cNvSpPr>
            <a:spLocks noGrp="1"/>
          </p:cNvSpPr>
          <p:nvPr>
            <p:ph type="body" idx="1"/>
          </p:nvPr>
        </p:nvSpPr>
        <p:spPr/>
        <p:txBody>
          <a:bodyPr>
            <a:normAutofit/>
          </a:bodyPr>
          <a:lstStyle/>
          <a:p>
            <a:r>
              <a:rPr lang="en-US" sz="2400" dirty="0" smtClean="0"/>
              <a:t>Consistent with Program Objectives</a:t>
            </a:r>
            <a:endParaRPr lang="en-US" sz="2400" dirty="0"/>
          </a:p>
        </p:txBody>
      </p:sp>
    </p:spTree>
    <p:extLst>
      <p:ext uri="{BB962C8B-B14F-4D97-AF65-F5344CB8AC3E}">
        <p14:creationId xmlns:p14="http://schemas.microsoft.com/office/powerpoint/2010/main" val="3389376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lstStyle/>
          <a:p>
            <a:r>
              <a:rPr lang="en-US" dirty="0" smtClean="0"/>
              <a:t>Basic Assumptions: future </a:t>
            </a:r>
            <a:r>
              <a:rPr lang="en-US" dirty="0"/>
              <a:t>business leaders not </a:t>
            </a:r>
            <a:r>
              <a:rPr lang="en-US" dirty="0" smtClean="0"/>
              <a:t>accountants.</a:t>
            </a:r>
          </a:p>
          <a:p>
            <a:pPr lvl="1"/>
            <a:r>
              <a:rPr lang="en-US" dirty="0" smtClean="0"/>
              <a:t>Identify problems and opportunities</a:t>
            </a:r>
          </a:p>
          <a:p>
            <a:pPr lvl="1"/>
            <a:r>
              <a:rPr lang="en-US" dirty="0" smtClean="0"/>
              <a:t>Solve problems or take advantage of opportunities</a:t>
            </a:r>
          </a:p>
          <a:p>
            <a:r>
              <a:rPr lang="en-US" dirty="0" smtClean="0"/>
              <a:t>General focus</a:t>
            </a:r>
          </a:p>
          <a:p>
            <a:pPr lvl="1"/>
            <a:r>
              <a:rPr lang="en-US" dirty="0" smtClean="0"/>
              <a:t>Understand accounting</a:t>
            </a:r>
          </a:p>
          <a:p>
            <a:pPr lvl="1"/>
            <a:r>
              <a:rPr lang="en-US" dirty="0" smtClean="0"/>
              <a:t>Use accounting</a:t>
            </a:r>
          </a:p>
          <a:p>
            <a:pPr lvl="1"/>
            <a:r>
              <a:rPr lang="en-US" dirty="0" smtClean="0"/>
              <a:t>Communicate</a:t>
            </a:r>
            <a:endParaRPr lang="en-US" dirty="0"/>
          </a:p>
        </p:txBody>
      </p:sp>
    </p:spTree>
    <p:extLst>
      <p:ext uri="{BB962C8B-B14F-4D97-AF65-F5344CB8AC3E}">
        <p14:creationId xmlns:p14="http://schemas.microsoft.com/office/powerpoint/2010/main" val="30723853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473</TotalTime>
  <Words>769</Words>
  <Application>Microsoft Macintosh PowerPoint</Application>
  <PresentationFormat>On-screen Show (4:3)</PresentationFormat>
  <Paragraphs>98</Paragraphs>
  <Slides>22</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Breeze</vt:lpstr>
      <vt:lpstr>Photo Editor Photo</vt:lpstr>
      <vt:lpstr>Instructional Strategies: China vs. US</vt:lpstr>
      <vt:lpstr>The generalizability of this talk is restricted by</vt:lpstr>
      <vt:lpstr>Teaching Portfolio </vt:lpstr>
      <vt:lpstr>MBA Teaching Experience</vt:lpstr>
      <vt:lpstr>Teaching Evaluation</vt:lpstr>
      <vt:lpstr>Teaching Evaluation</vt:lpstr>
      <vt:lpstr>Goal of Teaching</vt:lpstr>
      <vt:lpstr>Set Up Course Objectives</vt:lpstr>
      <vt:lpstr>Course Objectives</vt:lpstr>
      <vt:lpstr>PowerPoint Presentation</vt:lpstr>
      <vt:lpstr>Organize Course Materials </vt:lpstr>
      <vt:lpstr>Understand</vt:lpstr>
      <vt:lpstr>Lucent Stock Price Movements over 2000-2001</vt:lpstr>
      <vt:lpstr>Lucent: The Events</vt:lpstr>
      <vt:lpstr>Lucent: The Events (Cont’d)</vt:lpstr>
      <vt:lpstr>Earnings Manipulation</vt:lpstr>
      <vt:lpstr>PowerPoint Presentation</vt:lpstr>
      <vt:lpstr>Use</vt:lpstr>
      <vt:lpstr>Communicate</vt:lpstr>
      <vt:lpstr>Teaching Skills</vt:lpstr>
      <vt:lpstr>Others</vt:lpstr>
      <vt:lpstr>Syllabus  (contract between instructors and students)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and Research</dc:title>
  <dc:creator>Blanca</dc:creator>
  <cp:lastModifiedBy>Jing Wang</cp:lastModifiedBy>
  <cp:revision>46</cp:revision>
  <dcterms:created xsi:type="dcterms:W3CDTF">2013-11-27T01:42:48Z</dcterms:created>
  <dcterms:modified xsi:type="dcterms:W3CDTF">2014-06-26T12:38:52Z</dcterms:modified>
</cp:coreProperties>
</file>